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0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337" r:id="rId10"/>
    <p:sldId id="276" r:id="rId11"/>
    <p:sldId id="260" r:id="rId12"/>
    <p:sldId id="355" r:id="rId13"/>
    <p:sldId id="416" r:id="rId14"/>
    <p:sldId id="338" r:id="rId15"/>
    <p:sldId id="417" r:id="rId16"/>
    <p:sldId id="356" r:id="rId17"/>
    <p:sldId id="277" r:id="rId18"/>
    <p:sldId id="281" r:id="rId19"/>
    <p:sldId id="418" r:id="rId20"/>
    <p:sldId id="419" r:id="rId21"/>
    <p:sldId id="420" r:id="rId22"/>
    <p:sldId id="421" r:id="rId23"/>
    <p:sldId id="358" r:id="rId24"/>
    <p:sldId id="422" r:id="rId25"/>
    <p:sldId id="360" r:id="rId26"/>
    <p:sldId id="423" r:id="rId27"/>
    <p:sldId id="424" r:id="rId28"/>
    <p:sldId id="425" r:id="rId29"/>
    <p:sldId id="426" r:id="rId30"/>
    <p:sldId id="352" r:id="rId31"/>
    <p:sldId id="339" r:id="rId32"/>
    <p:sldId id="268" r:id="rId33"/>
    <p:sldId id="293" r:id="rId34"/>
    <p:sldId id="427" r:id="rId35"/>
    <p:sldId id="296" r:id="rId36"/>
    <p:sldId id="294" r:id="rId37"/>
    <p:sldId id="298" r:id="rId38"/>
    <p:sldId id="269" r:id="rId39"/>
    <p:sldId id="299" r:id="rId40"/>
    <p:sldId id="301" r:id="rId41"/>
    <p:sldId id="340" r:id="rId42"/>
    <p:sldId id="302" r:id="rId43"/>
    <p:sldId id="303" r:id="rId44"/>
    <p:sldId id="275" r:id="rId45"/>
    <p:sldId id="341" r:id="rId46"/>
    <p:sldId id="305" r:id="rId47"/>
    <p:sldId id="349" r:id="rId48"/>
    <p:sldId id="350" r:id="rId49"/>
    <p:sldId id="351" r:id="rId50"/>
    <p:sldId id="353" r:id="rId51"/>
    <p:sldId id="342" r:id="rId52"/>
    <p:sldId id="307" r:id="rId53"/>
    <p:sldId id="308" r:id="rId54"/>
    <p:sldId id="311" r:id="rId55"/>
    <p:sldId id="314" r:id="rId56"/>
    <p:sldId id="320" r:id="rId57"/>
    <p:sldId id="315" r:id="rId58"/>
    <p:sldId id="344" r:id="rId59"/>
    <p:sldId id="318" r:id="rId60"/>
    <p:sldId id="322" r:id="rId61"/>
    <p:sldId id="345" r:id="rId62"/>
    <p:sldId id="324" r:id="rId63"/>
    <p:sldId id="326" r:id="rId64"/>
    <p:sldId id="328" r:id="rId65"/>
    <p:sldId id="348" r:id="rId66"/>
    <p:sldId id="329" r:id="rId67"/>
    <p:sldId id="330" r:id="rId68"/>
    <p:sldId id="331" r:id="rId69"/>
    <p:sldId id="333" r:id="rId70"/>
    <p:sldId id="334" r:id="rId71"/>
    <p:sldId id="335" r:id="rId72"/>
    <p:sldId id="354" r:id="rId7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5F"/>
    <a:srgbClr val="E10303"/>
    <a:srgbClr val="F43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0769" autoAdjust="0"/>
  </p:normalViewPr>
  <p:slideViewPr>
    <p:cSldViewPr snapToGrid="0">
      <p:cViewPr>
        <p:scale>
          <a:sx n="51" d="100"/>
          <a:sy n="51" d="100"/>
        </p:scale>
        <p:origin x="118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54885-8F5D-4D40-893E-4EC90AFE9810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accent1" phldr="1"/>
      <dgm:spPr/>
      <dgm:t>
        <a:bodyPr/>
        <a:lstStyle/>
        <a:p>
          <a:endParaRPr lang="en-US"/>
        </a:p>
      </dgm:t>
    </dgm:pt>
    <dgm:pt modelId="{66D08250-2F5D-4113-A24F-A80E2D0ED755}">
      <dgm:prSet/>
      <dgm:spPr/>
      <dgm:t>
        <a:bodyPr/>
        <a:lstStyle/>
        <a:p>
          <a:r>
            <a:rPr lang="da-DK"/>
            <a:t>Endokrine sygdomme</a:t>
          </a:r>
          <a:endParaRPr lang="en-US"/>
        </a:p>
      </dgm:t>
    </dgm:pt>
    <dgm:pt modelId="{1B0D0A89-EA8F-4124-973F-885088B2D784}" cxnId="{592BC241-06A1-4753-8806-5E9217996844}" type="parTrans">
      <dgm:prSet/>
      <dgm:spPr/>
      <dgm:t>
        <a:bodyPr/>
        <a:lstStyle/>
        <a:p>
          <a:endParaRPr lang="en-US"/>
        </a:p>
      </dgm:t>
    </dgm:pt>
    <dgm:pt modelId="{925D3866-FD9B-449F-BFB1-273D62EF399C}" cxnId="{592BC241-06A1-4753-8806-5E9217996844}" type="sibTrans">
      <dgm:prSet/>
      <dgm:spPr/>
      <dgm:t>
        <a:bodyPr/>
        <a:lstStyle/>
        <a:p>
          <a:endParaRPr lang="en-US"/>
        </a:p>
      </dgm:t>
    </dgm:pt>
    <dgm:pt modelId="{4F87447D-CA1F-47B1-AFFD-378D105838ED}">
      <dgm:prSet/>
      <dgm:spPr/>
      <dgm:t>
        <a:bodyPr/>
        <a:lstStyle/>
        <a:p>
          <a:r>
            <a:rPr lang="da-DK" dirty="0"/>
            <a:t>Diabetes type 1 </a:t>
          </a:r>
          <a:endParaRPr lang="en-US" dirty="0"/>
        </a:p>
      </dgm:t>
    </dgm:pt>
    <dgm:pt modelId="{F9BFE100-AB56-4D5F-896F-BB1CED595C85}" cxnId="{3E68E031-2FB3-47E3-AE8A-2EEC232C0EB5}" type="parTrans">
      <dgm:prSet/>
      <dgm:spPr/>
      <dgm:t>
        <a:bodyPr/>
        <a:lstStyle/>
        <a:p>
          <a:endParaRPr lang="en-US"/>
        </a:p>
      </dgm:t>
    </dgm:pt>
    <dgm:pt modelId="{06D80432-D0D3-49F4-A318-F1AD5DA0EC84}" cxnId="{3E68E031-2FB3-47E3-AE8A-2EEC232C0EB5}" type="sibTrans">
      <dgm:prSet/>
      <dgm:spPr/>
      <dgm:t>
        <a:bodyPr/>
        <a:lstStyle/>
        <a:p>
          <a:endParaRPr lang="en-US"/>
        </a:p>
      </dgm:t>
    </dgm:pt>
    <dgm:pt modelId="{E5A3666F-613E-4962-B0A3-705F7B3A5C47}">
      <dgm:prSet/>
      <dgm:spPr/>
      <dgm:t>
        <a:bodyPr/>
        <a:lstStyle/>
        <a:p>
          <a:r>
            <a:rPr lang="da-DK"/>
            <a:t>Diabetes type 2 </a:t>
          </a:r>
          <a:endParaRPr lang="en-US"/>
        </a:p>
      </dgm:t>
    </dgm:pt>
    <dgm:pt modelId="{50F709C9-8051-4144-BBC4-4B9A7473FC20}" cxnId="{C42DCFD5-9891-4710-8B6F-6BAFDBD59B89}" type="parTrans">
      <dgm:prSet/>
      <dgm:spPr/>
      <dgm:t>
        <a:bodyPr/>
        <a:lstStyle/>
        <a:p>
          <a:endParaRPr lang="en-US"/>
        </a:p>
      </dgm:t>
    </dgm:pt>
    <dgm:pt modelId="{7A0146DF-0113-4689-B119-3B9BED0B0F3A}" cxnId="{C42DCFD5-9891-4710-8B6F-6BAFDBD59B89}" type="sibTrans">
      <dgm:prSet/>
      <dgm:spPr/>
      <dgm:t>
        <a:bodyPr/>
        <a:lstStyle/>
        <a:p>
          <a:endParaRPr lang="en-US"/>
        </a:p>
      </dgm:t>
    </dgm:pt>
    <dgm:pt modelId="{B723DC61-0268-456C-B2B3-A3C0B1B94FB6}">
      <dgm:prSet/>
      <dgm:spPr/>
      <dgm:t>
        <a:bodyPr/>
        <a:lstStyle/>
        <a:p>
          <a:r>
            <a:rPr lang="da-DK"/>
            <a:t>Hypothyroidisme </a:t>
          </a:r>
          <a:endParaRPr lang="en-US"/>
        </a:p>
      </dgm:t>
    </dgm:pt>
    <dgm:pt modelId="{E93F25B1-5296-46A4-B859-CD9BB04214FB}" cxnId="{E78B09A4-C0BF-40BE-A37F-92B9E55C41B1}" type="parTrans">
      <dgm:prSet/>
      <dgm:spPr/>
      <dgm:t>
        <a:bodyPr/>
        <a:lstStyle/>
        <a:p>
          <a:endParaRPr lang="en-US"/>
        </a:p>
      </dgm:t>
    </dgm:pt>
    <dgm:pt modelId="{836243FE-ADFD-450E-8154-64D37E67846D}" cxnId="{E78B09A4-C0BF-40BE-A37F-92B9E55C41B1}" type="sibTrans">
      <dgm:prSet/>
      <dgm:spPr/>
      <dgm:t>
        <a:bodyPr/>
        <a:lstStyle/>
        <a:p>
          <a:endParaRPr lang="en-US"/>
        </a:p>
      </dgm:t>
    </dgm:pt>
    <dgm:pt modelId="{3B761959-65E7-4991-AB7D-86BC74DCE3FE}">
      <dgm:prSet/>
      <dgm:spPr/>
      <dgm:t>
        <a:bodyPr/>
        <a:lstStyle/>
        <a:p>
          <a:r>
            <a:rPr lang="da-DK"/>
            <a:t>Hyperthyroidisme </a:t>
          </a:r>
          <a:endParaRPr lang="en-US"/>
        </a:p>
      </dgm:t>
    </dgm:pt>
    <dgm:pt modelId="{824E64C0-44C7-4DC2-8C3B-B442657543E5}" cxnId="{47F976A5-2686-41F9-955E-5C5D9C3FB24A}" type="parTrans">
      <dgm:prSet/>
      <dgm:spPr/>
      <dgm:t>
        <a:bodyPr/>
        <a:lstStyle/>
        <a:p>
          <a:endParaRPr lang="en-US"/>
        </a:p>
      </dgm:t>
    </dgm:pt>
    <dgm:pt modelId="{3E672E5F-9D26-44D1-B9D9-3F97B8BA40D0}" cxnId="{47F976A5-2686-41F9-955E-5C5D9C3FB24A}" type="sibTrans">
      <dgm:prSet/>
      <dgm:spPr/>
      <dgm:t>
        <a:bodyPr/>
        <a:lstStyle/>
        <a:p>
          <a:endParaRPr lang="en-US"/>
        </a:p>
      </dgm:t>
    </dgm:pt>
    <dgm:pt modelId="{B8793571-3C11-4C9C-9948-1732E8E256CE}">
      <dgm:prSet/>
      <dgm:spPr/>
      <dgm:t>
        <a:bodyPr/>
        <a:lstStyle/>
        <a:p>
          <a:r>
            <a:rPr lang="da-DK" dirty="0"/>
            <a:t>Binyresygdomme</a:t>
          </a:r>
          <a:endParaRPr lang="en-US" dirty="0"/>
        </a:p>
      </dgm:t>
    </dgm:pt>
    <dgm:pt modelId="{D631B7FC-7F8F-41D4-AEA5-959789168017}" cxnId="{7F0EB156-B018-4041-B710-41FF273367AD}" type="parTrans">
      <dgm:prSet/>
      <dgm:spPr/>
      <dgm:t>
        <a:bodyPr/>
        <a:lstStyle/>
        <a:p>
          <a:endParaRPr lang="en-US"/>
        </a:p>
      </dgm:t>
    </dgm:pt>
    <dgm:pt modelId="{68FFAA28-905C-45A7-949B-57E48A839174}" cxnId="{7F0EB156-B018-4041-B710-41FF273367AD}" type="sibTrans">
      <dgm:prSet/>
      <dgm:spPr/>
      <dgm:t>
        <a:bodyPr/>
        <a:lstStyle/>
        <a:p>
          <a:endParaRPr lang="en-US"/>
        </a:p>
      </dgm:t>
    </dgm:pt>
    <dgm:pt modelId="{A6A8BC38-4B0F-4224-9237-04F8D2AF1EA9}">
      <dgm:prSet/>
      <dgm:spPr/>
      <dgm:t>
        <a:bodyPr/>
        <a:lstStyle/>
        <a:p>
          <a:r>
            <a:rPr lang="da-DK"/>
            <a:t>Blodsygdomme</a:t>
          </a:r>
          <a:endParaRPr lang="en-US"/>
        </a:p>
      </dgm:t>
    </dgm:pt>
    <dgm:pt modelId="{459CD546-ACAD-48CC-8CA2-F7EB3BD50846}" cxnId="{0DB06A11-FE06-4EF6-AA02-7141ECBB5027}" type="parTrans">
      <dgm:prSet/>
      <dgm:spPr/>
      <dgm:t>
        <a:bodyPr/>
        <a:lstStyle/>
        <a:p>
          <a:endParaRPr lang="en-US"/>
        </a:p>
      </dgm:t>
    </dgm:pt>
    <dgm:pt modelId="{FE26720C-EDCF-4123-84EE-49993C55423B}" cxnId="{0DB06A11-FE06-4EF6-AA02-7141ECBB5027}" type="sibTrans">
      <dgm:prSet/>
      <dgm:spPr/>
      <dgm:t>
        <a:bodyPr/>
        <a:lstStyle/>
        <a:p>
          <a:endParaRPr lang="en-US"/>
        </a:p>
      </dgm:t>
    </dgm:pt>
    <dgm:pt modelId="{E2AF5AAB-0D3A-46DB-8E3C-EA07A22A8C57}">
      <dgm:prSet/>
      <dgm:spPr/>
      <dgm:t>
        <a:bodyPr/>
        <a:lstStyle/>
        <a:p>
          <a:r>
            <a:rPr lang="da-DK"/>
            <a:t>Anæmi </a:t>
          </a:r>
          <a:endParaRPr lang="en-US"/>
        </a:p>
      </dgm:t>
    </dgm:pt>
    <dgm:pt modelId="{27141F8C-62A8-446F-9FA9-7000B9FB74EC}" cxnId="{6C78718F-C606-4725-AE96-682C7B375FE1}" type="parTrans">
      <dgm:prSet/>
      <dgm:spPr/>
      <dgm:t>
        <a:bodyPr/>
        <a:lstStyle/>
        <a:p>
          <a:endParaRPr lang="en-US"/>
        </a:p>
      </dgm:t>
    </dgm:pt>
    <dgm:pt modelId="{FED82325-8985-453A-BA1E-2868B8520542}" cxnId="{6C78718F-C606-4725-AE96-682C7B375FE1}" type="sibTrans">
      <dgm:prSet/>
      <dgm:spPr/>
      <dgm:t>
        <a:bodyPr/>
        <a:lstStyle/>
        <a:p>
          <a:endParaRPr lang="en-US"/>
        </a:p>
      </dgm:t>
    </dgm:pt>
    <dgm:pt modelId="{9BA8F12E-9F46-408F-A81C-E543D9CAB3B4}">
      <dgm:prSet/>
      <dgm:spPr/>
      <dgm:t>
        <a:bodyPr/>
        <a:lstStyle/>
        <a:p>
          <a:r>
            <a:rPr lang="da-DK" dirty="0" err="1"/>
            <a:t>Leukæmier</a:t>
          </a:r>
          <a:r>
            <a:rPr lang="da-DK" dirty="0"/>
            <a:t> </a:t>
          </a:r>
          <a:endParaRPr lang="en-US" dirty="0"/>
        </a:p>
      </dgm:t>
    </dgm:pt>
    <dgm:pt modelId="{8F1BD757-D9E3-4CA2-A087-5F196C72956D}" cxnId="{25B0FF9D-2C2F-4F45-B294-19A01C658B44}" type="parTrans">
      <dgm:prSet/>
      <dgm:spPr/>
      <dgm:t>
        <a:bodyPr/>
        <a:lstStyle/>
        <a:p>
          <a:endParaRPr lang="en-US"/>
        </a:p>
      </dgm:t>
    </dgm:pt>
    <dgm:pt modelId="{2A34C099-01BB-45E2-9CDB-EFBACFFF875B}" cxnId="{25B0FF9D-2C2F-4F45-B294-19A01C658B44}" type="sibTrans">
      <dgm:prSet/>
      <dgm:spPr/>
      <dgm:t>
        <a:bodyPr/>
        <a:lstStyle/>
        <a:p>
          <a:endParaRPr lang="en-US"/>
        </a:p>
      </dgm:t>
    </dgm:pt>
    <dgm:pt modelId="{722BC408-152A-4ECA-BA97-9E12E55D2393}">
      <dgm:prSet/>
      <dgm:spPr/>
      <dgm:t>
        <a:bodyPr/>
        <a:lstStyle/>
        <a:p>
          <a:r>
            <a:rPr lang="da-DK" dirty="0" err="1"/>
            <a:t>Lymfomer</a:t>
          </a:r>
          <a:r>
            <a:rPr lang="da-DK" dirty="0"/>
            <a:t>  </a:t>
          </a:r>
          <a:endParaRPr lang="en-US" dirty="0"/>
        </a:p>
      </dgm:t>
    </dgm:pt>
    <dgm:pt modelId="{296B147D-A26F-41C0-9B61-2221138DE13A}" cxnId="{73C20D9D-7B9E-4CA1-96C8-6EB9EBEE1152}" type="parTrans">
      <dgm:prSet/>
      <dgm:spPr/>
      <dgm:t>
        <a:bodyPr/>
        <a:lstStyle/>
        <a:p>
          <a:endParaRPr lang="en-US"/>
        </a:p>
      </dgm:t>
    </dgm:pt>
    <dgm:pt modelId="{3557FA6B-2D39-449E-81FC-B658786E5FBB}" cxnId="{73C20D9D-7B9E-4CA1-96C8-6EB9EBEE1152}" type="sibTrans">
      <dgm:prSet/>
      <dgm:spPr/>
      <dgm:t>
        <a:bodyPr/>
        <a:lstStyle/>
        <a:p>
          <a:endParaRPr lang="en-US"/>
        </a:p>
      </dgm:t>
    </dgm:pt>
    <dgm:pt modelId="{ABCEF13C-F4B2-4E58-A286-F65B2FF6BC9E}">
      <dgm:prSet/>
      <dgm:spPr/>
      <dgm:t>
        <a:bodyPr/>
        <a:lstStyle/>
        <a:p>
          <a:r>
            <a:rPr lang="en-US" dirty="0" err="1"/>
            <a:t>Osteoporose</a:t>
          </a:r>
          <a:r>
            <a:rPr lang="en-US" dirty="0"/>
            <a:t> </a:t>
          </a:r>
        </a:p>
      </dgm:t>
    </dgm:pt>
    <dgm:pt modelId="{2832EC72-EDAE-48C6-9CB9-840410119B46}" cxnId="{E145CCE7-3962-408E-B82A-7C0B464AD86D}" type="parTrans">
      <dgm:prSet/>
      <dgm:spPr/>
      <dgm:t>
        <a:bodyPr/>
        <a:lstStyle/>
        <a:p>
          <a:endParaRPr lang="da-DK"/>
        </a:p>
      </dgm:t>
    </dgm:pt>
    <dgm:pt modelId="{59BE509B-285E-494A-86F5-C32C7AFEE53E}" cxnId="{E145CCE7-3962-408E-B82A-7C0B464AD86D}" type="sibTrans">
      <dgm:prSet/>
      <dgm:spPr/>
      <dgm:t>
        <a:bodyPr/>
        <a:lstStyle/>
        <a:p>
          <a:endParaRPr lang="da-DK"/>
        </a:p>
      </dgm:t>
    </dgm:pt>
    <dgm:pt modelId="{20112A05-BB56-47D3-B82A-0EAE3CD397E6}" type="pres">
      <dgm:prSet presAssocID="{D9754885-8F5D-4D40-893E-4EC90AFE9810}" presName="Name0" presStyleCnt="0">
        <dgm:presLayoutVars>
          <dgm:dir/>
          <dgm:animLvl val="lvl"/>
          <dgm:resizeHandles val="exact"/>
        </dgm:presLayoutVars>
      </dgm:prSet>
      <dgm:spPr/>
    </dgm:pt>
    <dgm:pt modelId="{63CFBC2D-A59C-4375-B81C-03608EA648FE}" type="pres">
      <dgm:prSet presAssocID="{66D08250-2F5D-4113-A24F-A80E2D0ED755}" presName="composite" presStyleCnt="0"/>
      <dgm:spPr/>
    </dgm:pt>
    <dgm:pt modelId="{5CF45249-CF4E-4B4E-90A7-38B1F8581DF5}" type="pres">
      <dgm:prSet presAssocID="{66D08250-2F5D-4113-A24F-A80E2D0ED75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BA2CAA0-8308-4A61-AF3D-107A3D1AA698}" type="pres">
      <dgm:prSet presAssocID="{66D08250-2F5D-4113-A24F-A80E2D0ED755}" presName="desTx" presStyleLbl="alignAccFollowNode1" presStyleIdx="0" presStyleCnt="2">
        <dgm:presLayoutVars>
          <dgm:bulletEnabled val="1"/>
        </dgm:presLayoutVars>
      </dgm:prSet>
      <dgm:spPr/>
    </dgm:pt>
    <dgm:pt modelId="{68886403-F9A7-4DA5-A102-F40A20FFB0FA}" type="pres">
      <dgm:prSet presAssocID="{925D3866-FD9B-449F-BFB1-273D62EF399C}" presName="space" presStyleCnt="0"/>
      <dgm:spPr/>
    </dgm:pt>
    <dgm:pt modelId="{9215B113-6CDE-47DF-A4A5-6EF22300F593}" type="pres">
      <dgm:prSet presAssocID="{A6A8BC38-4B0F-4224-9237-04F8D2AF1EA9}" presName="composite" presStyleCnt="0"/>
      <dgm:spPr/>
    </dgm:pt>
    <dgm:pt modelId="{6B14DF94-20FF-4511-A4B4-A1750BB40DA2}" type="pres">
      <dgm:prSet presAssocID="{A6A8BC38-4B0F-4224-9237-04F8D2AF1E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FDAA161-C814-4D68-8659-4BA687EDDECB}" type="pres">
      <dgm:prSet presAssocID="{A6A8BC38-4B0F-4224-9237-04F8D2AF1EA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414E00A-E60A-4F24-A786-21716E9EE1F8}" type="presOf" srcId="{E5A3666F-613E-4962-B0A3-705F7B3A5C47}" destId="{5BA2CAA0-8308-4A61-AF3D-107A3D1AA698}" srcOrd="0" destOrd="1" presId="urn:microsoft.com/office/officeart/2005/8/layout/hList1"/>
    <dgm:cxn modelId="{B296BB0C-C401-4F32-8500-A09C82895FC0}" type="presOf" srcId="{E2AF5AAB-0D3A-46DB-8E3C-EA07A22A8C57}" destId="{9FDAA161-C814-4D68-8659-4BA687EDDECB}" srcOrd="0" destOrd="0" presId="urn:microsoft.com/office/officeart/2005/8/layout/hList1"/>
    <dgm:cxn modelId="{0DB06A11-FE06-4EF6-AA02-7141ECBB5027}" srcId="{D9754885-8F5D-4D40-893E-4EC90AFE9810}" destId="{A6A8BC38-4B0F-4224-9237-04F8D2AF1EA9}" srcOrd="1" destOrd="0" parTransId="{459CD546-ACAD-48CC-8CA2-F7EB3BD50846}" sibTransId="{FE26720C-EDCF-4123-84EE-49993C55423B}"/>
    <dgm:cxn modelId="{3E68E031-2FB3-47E3-AE8A-2EEC232C0EB5}" srcId="{66D08250-2F5D-4113-A24F-A80E2D0ED755}" destId="{4F87447D-CA1F-47B1-AFFD-378D105838ED}" srcOrd="0" destOrd="0" parTransId="{F9BFE100-AB56-4D5F-896F-BB1CED595C85}" sibTransId="{06D80432-D0D3-49F4-A318-F1AD5DA0EC84}"/>
    <dgm:cxn modelId="{592BC241-06A1-4753-8806-5E9217996844}" srcId="{D9754885-8F5D-4D40-893E-4EC90AFE9810}" destId="{66D08250-2F5D-4113-A24F-A80E2D0ED755}" srcOrd="0" destOrd="0" parTransId="{1B0D0A89-EA8F-4124-973F-885088B2D784}" sibTransId="{925D3866-FD9B-449F-BFB1-273D62EF399C}"/>
    <dgm:cxn modelId="{1BE0D047-5637-4976-9B9F-267C0746BF30}" type="presOf" srcId="{722BC408-152A-4ECA-BA97-9E12E55D2393}" destId="{9FDAA161-C814-4D68-8659-4BA687EDDECB}" srcOrd="0" destOrd="2" presId="urn:microsoft.com/office/officeart/2005/8/layout/hList1"/>
    <dgm:cxn modelId="{9378F055-9E9D-455F-B8D5-866678543BBF}" type="presOf" srcId="{3B761959-65E7-4991-AB7D-86BC74DCE3FE}" destId="{5BA2CAA0-8308-4A61-AF3D-107A3D1AA698}" srcOrd="0" destOrd="3" presId="urn:microsoft.com/office/officeart/2005/8/layout/hList1"/>
    <dgm:cxn modelId="{7F0EB156-B018-4041-B710-41FF273367AD}" srcId="{66D08250-2F5D-4113-A24F-A80E2D0ED755}" destId="{B8793571-3C11-4C9C-9948-1732E8E256CE}" srcOrd="4" destOrd="0" parTransId="{D631B7FC-7F8F-41D4-AEA5-959789168017}" sibTransId="{68FFAA28-905C-45A7-949B-57E48A839174}"/>
    <dgm:cxn modelId="{72C72082-BE75-4D97-9064-2A26B0284363}" type="presOf" srcId="{66D08250-2F5D-4113-A24F-A80E2D0ED755}" destId="{5CF45249-CF4E-4B4E-90A7-38B1F8581DF5}" srcOrd="0" destOrd="0" presId="urn:microsoft.com/office/officeart/2005/8/layout/hList1"/>
    <dgm:cxn modelId="{6C78718F-C606-4725-AE96-682C7B375FE1}" srcId="{A6A8BC38-4B0F-4224-9237-04F8D2AF1EA9}" destId="{E2AF5AAB-0D3A-46DB-8E3C-EA07A22A8C57}" srcOrd="0" destOrd="0" parTransId="{27141F8C-62A8-446F-9FA9-7000B9FB74EC}" sibTransId="{FED82325-8985-453A-BA1E-2868B8520542}"/>
    <dgm:cxn modelId="{A180BA98-C957-451E-ADA3-13E3C9443519}" type="presOf" srcId="{9BA8F12E-9F46-408F-A81C-E543D9CAB3B4}" destId="{9FDAA161-C814-4D68-8659-4BA687EDDECB}" srcOrd="0" destOrd="1" presId="urn:microsoft.com/office/officeart/2005/8/layout/hList1"/>
    <dgm:cxn modelId="{73C20D9D-7B9E-4CA1-96C8-6EB9EBEE1152}" srcId="{A6A8BC38-4B0F-4224-9237-04F8D2AF1EA9}" destId="{722BC408-152A-4ECA-BA97-9E12E55D2393}" srcOrd="2" destOrd="0" parTransId="{296B147D-A26F-41C0-9B61-2221138DE13A}" sibTransId="{3557FA6B-2D39-449E-81FC-B658786E5FBB}"/>
    <dgm:cxn modelId="{25B0FF9D-2C2F-4F45-B294-19A01C658B44}" srcId="{A6A8BC38-4B0F-4224-9237-04F8D2AF1EA9}" destId="{9BA8F12E-9F46-408F-A81C-E543D9CAB3B4}" srcOrd="1" destOrd="0" parTransId="{8F1BD757-D9E3-4CA2-A087-5F196C72956D}" sibTransId="{2A34C099-01BB-45E2-9CDB-EFBACFFF875B}"/>
    <dgm:cxn modelId="{65CCC9A3-275A-41D4-AD90-AA2B7EDE14C7}" type="presOf" srcId="{B8793571-3C11-4C9C-9948-1732E8E256CE}" destId="{5BA2CAA0-8308-4A61-AF3D-107A3D1AA698}" srcOrd="0" destOrd="4" presId="urn:microsoft.com/office/officeart/2005/8/layout/hList1"/>
    <dgm:cxn modelId="{E78B09A4-C0BF-40BE-A37F-92B9E55C41B1}" srcId="{66D08250-2F5D-4113-A24F-A80E2D0ED755}" destId="{B723DC61-0268-456C-B2B3-A3C0B1B94FB6}" srcOrd="2" destOrd="0" parTransId="{E93F25B1-5296-46A4-B859-CD9BB04214FB}" sibTransId="{836243FE-ADFD-450E-8154-64D37E67846D}"/>
    <dgm:cxn modelId="{47F976A5-2686-41F9-955E-5C5D9C3FB24A}" srcId="{66D08250-2F5D-4113-A24F-A80E2D0ED755}" destId="{3B761959-65E7-4991-AB7D-86BC74DCE3FE}" srcOrd="3" destOrd="0" parTransId="{824E64C0-44C7-4DC2-8C3B-B442657543E5}" sibTransId="{3E672E5F-9D26-44D1-B9D9-3F97B8BA40D0}"/>
    <dgm:cxn modelId="{419D71D2-704B-4424-A012-1343BF5699B6}" type="presOf" srcId="{B723DC61-0268-456C-B2B3-A3C0B1B94FB6}" destId="{5BA2CAA0-8308-4A61-AF3D-107A3D1AA698}" srcOrd="0" destOrd="2" presId="urn:microsoft.com/office/officeart/2005/8/layout/hList1"/>
    <dgm:cxn modelId="{C42DCFD5-9891-4710-8B6F-6BAFDBD59B89}" srcId="{66D08250-2F5D-4113-A24F-A80E2D0ED755}" destId="{E5A3666F-613E-4962-B0A3-705F7B3A5C47}" srcOrd="1" destOrd="0" parTransId="{50F709C9-8051-4144-BBC4-4B9A7473FC20}" sibTransId="{7A0146DF-0113-4689-B119-3B9BED0B0F3A}"/>
    <dgm:cxn modelId="{909362E1-1A81-4D7C-814E-B75D77D0C838}" type="presOf" srcId="{4F87447D-CA1F-47B1-AFFD-378D105838ED}" destId="{5BA2CAA0-8308-4A61-AF3D-107A3D1AA698}" srcOrd="0" destOrd="0" presId="urn:microsoft.com/office/officeart/2005/8/layout/hList1"/>
    <dgm:cxn modelId="{FEC3A5E1-6BF2-40A9-A840-BFCB9D026820}" type="presOf" srcId="{A6A8BC38-4B0F-4224-9237-04F8D2AF1EA9}" destId="{6B14DF94-20FF-4511-A4B4-A1750BB40DA2}" srcOrd="0" destOrd="0" presId="urn:microsoft.com/office/officeart/2005/8/layout/hList1"/>
    <dgm:cxn modelId="{E145CCE7-3962-408E-B82A-7C0B464AD86D}" srcId="{66D08250-2F5D-4113-A24F-A80E2D0ED755}" destId="{ABCEF13C-F4B2-4E58-A286-F65B2FF6BC9E}" srcOrd="5" destOrd="0" parTransId="{2832EC72-EDAE-48C6-9CB9-840410119B46}" sibTransId="{59BE509B-285E-494A-86F5-C32C7AFEE53E}"/>
    <dgm:cxn modelId="{852FC0FA-BC81-4DF5-B7DC-8EE4B5E8CBED}" type="presOf" srcId="{D9754885-8F5D-4D40-893E-4EC90AFE9810}" destId="{20112A05-BB56-47D3-B82A-0EAE3CD397E6}" srcOrd="0" destOrd="0" presId="urn:microsoft.com/office/officeart/2005/8/layout/hList1"/>
    <dgm:cxn modelId="{27B905FD-76D4-4E1B-BE29-7FD9D4DE492C}" type="presOf" srcId="{ABCEF13C-F4B2-4E58-A286-F65B2FF6BC9E}" destId="{5BA2CAA0-8308-4A61-AF3D-107A3D1AA698}" srcOrd="0" destOrd="5" presId="urn:microsoft.com/office/officeart/2005/8/layout/hList1"/>
    <dgm:cxn modelId="{727E22E5-D76A-4D0C-9FEF-45F9D20117FE}" type="presParOf" srcId="{20112A05-BB56-47D3-B82A-0EAE3CD397E6}" destId="{63CFBC2D-A59C-4375-B81C-03608EA648FE}" srcOrd="0" destOrd="0" presId="urn:microsoft.com/office/officeart/2005/8/layout/hList1"/>
    <dgm:cxn modelId="{82E76001-0397-4AE3-9EFA-871786211F1D}" type="presParOf" srcId="{63CFBC2D-A59C-4375-B81C-03608EA648FE}" destId="{5CF45249-CF4E-4B4E-90A7-38B1F8581DF5}" srcOrd="0" destOrd="0" presId="urn:microsoft.com/office/officeart/2005/8/layout/hList1"/>
    <dgm:cxn modelId="{8DF05C67-6347-4531-8CFF-9C7203276FE6}" type="presParOf" srcId="{63CFBC2D-A59C-4375-B81C-03608EA648FE}" destId="{5BA2CAA0-8308-4A61-AF3D-107A3D1AA698}" srcOrd="1" destOrd="0" presId="urn:microsoft.com/office/officeart/2005/8/layout/hList1"/>
    <dgm:cxn modelId="{8A1B7A37-FB63-4E05-AF33-7C3B78669481}" type="presParOf" srcId="{20112A05-BB56-47D3-B82A-0EAE3CD397E6}" destId="{68886403-F9A7-4DA5-A102-F40A20FFB0FA}" srcOrd="1" destOrd="0" presId="urn:microsoft.com/office/officeart/2005/8/layout/hList1"/>
    <dgm:cxn modelId="{C1A821A0-4B62-4659-8E3F-920B428B65D0}" type="presParOf" srcId="{20112A05-BB56-47D3-B82A-0EAE3CD397E6}" destId="{9215B113-6CDE-47DF-A4A5-6EF22300F593}" srcOrd="2" destOrd="0" presId="urn:microsoft.com/office/officeart/2005/8/layout/hList1"/>
    <dgm:cxn modelId="{BD18B365-19BE-4BAF-A22F-77F2322FBDB7}" type="presParOf" srcId="{9215B113-6CDE-47DF-A4A5-6EF22300F593}" destId="{6B14DF94-20FF-4511-A4B4-A1750BB40DA2}" srcOrd="0" destOrd="0" presId="urn:microsoft.com/office/officeart/2005/8/layout/hList1"/>
    <dgm:cxn modelId="{77341ADE-D49A-4B8A-BBBF-CD324ADED440}" type="presParOf" srcId="{9215B113-6CDE-47DF-A4A5-6EF22300F593}" destId="{9FDAA161-C814-4D68-8659-4BA687EDDEC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D346E6-A7D8-4A29-8D00-2BC7E4D6510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688069-42FF-4F84-95FB-86DE5E1DA3D3}">
      <dgm:prSet/>
      <dgm:spPr/>
      <dgm:t>
        <a:bodyPr/>
        <a:lstStyle/>
        <a:p>
          <a:r>
            <a:rPr lang="da-DK" b="1"/>
            <a:t>Cancer i blod (KM) (pyeloproliferative sygdomme)</a:t>
          </a:r>
          <a:endParaRPr lang="en-US"/>
        </a:p>
      </dgm:t>
    </dgm:pt>
    <dgm:pt modelId="{FF4D0354-62DD-46FB-AC45-005AE59E0862}" cxnId="{D32B3E23-9B08-45D8-A814-CEB12F3266B1}" type="parTrans">
      <dgm:prSet/>
      <dgm:spPr/>
      <dgm:t>
        <a:bodyPr/>
        <a:lstStyle/>
        <a:p>
          <a:endParaRPr lang="en-US"/>
        </a:p>
      </dgm:t>
    </dgm:pt>
    <dgm:pt modelId="{6D3ABFDD-C370-4CE5-AE36-3E639BEE80FB}" cxnId="{D32B3E23-9B08-45D8-A814-CEB12F3266B1}" type="sibTrans">
      <dgm:prSet/>
      <dgm:spPr/>
      <dgm:t>
        <a:bodyPr/>
        <a:lstStyle/>
        <a:p>
          <a:endParaRPr lang="en-US"/>
        </a:p>
      </dgm:t>
    </dgm:pt>
    <dgm:pt modelId="{67741EF0-BDEB-4B15-AB1F-7525ED53BD9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 dirty="0"/>
            <a:t>Kronisk </a:t>
          </a:r>
          <a:r>
            <a:rPr lang="da-DK" dirty="0" err="1"/>
            <a:t>myeloid</a:t>
          </a:r>
          <a:r>
            <a:rPr lang="da-DK" dirty="0"/>
            <a:t> leukæmi (CML)</a:t>
          </a:r>
          <a:r>
            <a:rPr lang="en-US" dirty="0"/>
            <a:t/>
          </a:r>
          <a:endParaRPr lang="en-US" dirty="0"/>
        </a:p>
      </dgm:t>
    </dgm:pt>
    <dgm:pt modelId="{D3DE8D88-A60E-49F8-A38D-B64F9C33E4A7}" cxnId="{07352BDC-90D2-45B5-870D-F09F473296EA}" type="parTrans">
      <dgm:prSet/>
      <dgm:spPr/>
      <dgm:t>
        <a:bodyPr/>
        <a:lstStyle/>
        <a:p>
          <a:endParaRPr lang="en-US"/>
        </a:p>
      </dgm:t>
    </dgm:pt>
    <dgm:pt modelId="{F9777207-AB65-478D-9ABE-08F92A011E0A}" cxnId="{07352BDC-90D2-45B5-870D-F09F473296EA}" type="sibTrans">
      <dgm:prSet/>
      <dgm:spPr/>
      <dgm:t>
        <a:bodyPr/>
        <a:lstStyle/>
        <a:p>
          <a:endParaRPr lang="en-US"/>
        </a:p>
      </dgm:t>
    </dgm:pt>
    <dgm:pt modelId="{42657627-84F5-4BC0-AFBB-5D48BAE28B3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Akut myeloid leukæmi (AML) </a:t>
          </a:r>
          <a:br>
            <a:rPr lang="da-DK"/>
          </a:br>
          <a:r>
            <a:rPr lang="en-US"/>
            <a:t/>
          </a:r>
          <a:endParaRPr lang="en-US"/>
        </a:p>
      </dgm:t>
    </dgm:pt>
    <dgm:pt modelId="{91CA3C12-E0C7-4934-B642-A0A384588282}" cxnId="{AD4ED178-A9FF-47CF-9D47-AA8B47D44727}" type="parTrans">
      <dgm:prSet/>
      <dgm:spPr/>
    </dgm:pt>
    <dgm:pt modelId="{8A21B421-E1BA-4819-994C-C8B54B847414}" cxnId="{AD4ED178-A9FF-47CF-9D47-AA8B47D44727}" type="sibTrans">
      <dgm:prSet/>
      <dgm:spPr/>
    </dgm:pt>
    <dgm:pt modelId="{DDB75389-D7F3-4BF5-A7C0-4D952BED302B}">
      <dgm:prSet/>
      <dgm:spPr/>
      <dgm:t>
        <a:bodyPr/>
        <a:lstStyle/>
        <a:p>
          <a:r>
            <a:rPr lang="da-DK" b="1"/>
            <a:t>Cancer i lymfesystemet (lymfeproliferative sygdomme) </a:t>
          </a:r>
          <a:endParaRPr lang="en-US"/>
        </a:p>
      </dgm:t>
    </dgm:pt>
    <dgm:pt modelId="{F02D8C91-1A2C-4634-8C62-959D9471802F}" cxnId="{C388EE29-1449-482E-B4CF-B62E6CC431BF}" type="parTrans">
      <dgm:prSet/>
      <dgm:spPr/>
      <dgm:t>
        <a:bodyPr/>
        <a:lstStyle/>
        <a:p>
          <a:endParaRPr lang="en-US"/>
        </a:p>
      </dgm:t>
    </dgm:pt>
    <dgm:pt modelId="{E7AA21BF-AD6D-4F7B-9373-24E0A2691532}" cxnId="{C388EE29-1449-482E-B4CF-B62E6CC431BF}" type="sibTrans">
      <dgm:prSet/>
      <dgm:spPr/>
      <dgm:t>
        <a:bodyPr/>
        <a:lstStyle/>
        <a:p>
          <a:endParaRPr lang="en-US"/>
        </a:p>
      </dgm:t>
    </dgm:pt>
    <dgm:pt modelId="{0F4E613D-7D4D-4F17-A320-2FD4C90C17EA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Kronisk lymfatisk leukæmi</a:t>
          </a:r>
          <a:r>
            <a:rPr lang="en-US"/>
            <a:t/>
          </a:r>
          <a:endParaRPr lang="en-US"/>
        </a:p>
      </dgm:t>
    </dgm:pt>
    <dgm:pt modelId="{956D3339-0F0D-470E-94AF-50EBC4617264}" cxnId="{76C56D52-B14F-4513-81F2-26DED4F4AF9B}" type="parTrans">
      <dgm:prSet/>
      <dgm:spPr/>
      <dgm:t>
        <a:bodyPr/>
        <a:lstStyle/>
        <a:p>
          <a:endParaRPr lang="en-US"/>
        </a:p>
      </dgm:t>
    </dgm:pt>
    <dgm:pt modelId="{8CE4461B-1A00-4132-9A31-C30BDE16731A}" cxnId="{76C56D52-B14F-4513-81F2-26DED4F4AF9B}" type="sibTrans">
      <dgm:prSet/>
      <dgm:spPr/>
      <dgm:t>
        <a:bodyPr/>
        <a:lstStyle/>
        <a:p>
          <a:endParaRPr lang="en-US"/>
        </a:p>
      </dgm:t>
    </dgm:pt>
    <dgm:pt modelId="{2D7068A8-088E-4E36-9713-82B779FCB936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Akut lymfoblastær leukæmi</a:t>
          </a:r>
          <a:r>
            <a:rPr lang="en-US"/>
            <a:t/>
          </a:r>
          <a:endParaRPr lang="en-US"/>
        </a:p>
      </dgm:t>
    </dgm:pt>
    <dgm:pt modelId="{AFA5136E-4E1A-4E56-A249-F9431840961B}" cxnId="{17EAB49A-C5FC-4972-B51E-523B3B6AAE2A}" type="parTrans">
      <dgm:prSet/>
      <dgm:spPr/>
    </dgm:pt>
    <dgm:pt modelId="{CD6152D6-43C8-4F60-A9A8-98C5C27C4BE7}" cxnId="{17EAB49A-C5FC-4972-B51E-523B3B6AAE2A}" type="sibTrans">
      <dgm:prSet/>
      <dgm:spPr/>
    </dgm:pt>
    <dgm:pt modelId="{4BE7D98D-90D4-431A-8089-B4090C98290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Maligne lymfomer </a:t>
          </a:r>
          <a:r>
            <a:rPr lang="en-US"/>
            <a:t/>
          </a:r>
          <a:endParaRPr lang="en-US"/>
        </a:p>
      </dgm:t>
    </dgm:pt>
    <dgm:pt modelId="{FE41E88C-164F-4C59-B616-7CFFAFBC575F}" cxnId="{65DD4EA3-F1B1-49F7-B308-FD8EB32A9E0C}" type="parTrans">
      <dgm:prSet/>
      <dgm:spPr/>
    </dgm:pt>
    <dgm:pt modelId="{6D1325E0-2348-4C7B-BCE1-A2F1C577DD02}" cxnId="{65DD4EA3-F1B1-49F7-B308-FD8EB32A9E0C}" type="sibTrans">
      <dgm:prSet/>
      <dgm:spPr/>
    </dgm:pt>
    <dgm:pt modelId="{415B5CDA-E1D5-42D8-AD34-C16DC699FD7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da-DK"/>
            <a:t>Myelomatose </a:t>
          </a:r>
          <a:r>
            <a:rPr lang="en-US"/>
            <a:t/>
          </a:r>
          <a:endParaRPr lang="en-US"/>
        </a:p>
      </dgm:t>
    </dgm:pt>
    <dgm:pt modelId="{F5DA48BF-DB52-41BF-9F35-581AB6689CB9}" cxnId="{44BA225F-9FAF-42B0-BC72-F2ECA01569D2}" type="parTrans">
      <dgm:prSet/>
      <dgm:spPr/>
    </dgm:pt>
    <dgm:pt modelId="{49741877-E1D5-41B6-BA34-F9FB979EE5F4}" cxnId="{44BA225F-9FAF-42B0-BC72-F2ECA01569D2}" type="sibTrans">
      <dgm:prSet/>
      <dgm:spPr/>
    </dgm:pt>
    <dgm:pt modelId="{397D45AF-C41D-4441-A825-E8A85857C3E8}" type="pres">
      <dgm:prSet presAssocID="{6DD346E6-A7D8-4A29-8D00-2BC7E4D6510A}" presName="linear" presStyleCnt="0">
        <dgm:presLayoutVars>
          <dgm:dir/>
          <dgm:animLvl val="lvl"/>
          <dgm:resizeHandles val="exact"/>
        </dgm:presLayoutVars>
      </dgm:prSet>
      <dgm:spPr/>
    </dgm:pt>
    <dgm:pt modelId="{BF124686-EC37-4304-8EC4-7313CD39470C}" type="pres">
      <dgm:prSet presAssocID="{D4688069-42FF-4F84-95FB-86DE5E1DA3D3}" presName="parentLin" presStyleCnt="0"/>
      <dgm:spPr/>
    </dgm:pt>
    <dgm:pt modelId="{7B918414-C9A8-4AD0-BF95-DD283A634178}" type="pres">
      <dgm:prSet presAssocID="{D4688069-42FF-4F84-95FB-86DE5E1DA3D3}" presName="parentLeftMargin" presStyleCnt="0"/>
      <dgm:spPr/>
    </dgm:pt>
    <dgm:pt modelId="{EA90953A-86B8-4B9B-A352-CC878965B001}" type="pres">
      <dgm:prSet presAssocID="{D4688069-42FF-4F84-95FB-86DE5E1DA3D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73A7D5-3DFF-4903-BD40-D819CB276304}" type="pres">
      <dgm:prSet presAssocID="{D4688069-42FF-4F84-95FB-86DE5E1DA3D3}" presName="negativeSpace" presStyleCnt="0"/>
      <dgm:spPr/>
    </dgm:pt>
    <dgm:pt modelId="{45597DE6-9AB4-43A8-BDE3-DA9DD49F1DE2}" type="pres">
      <dgm:prSet presAssocID="{D4688069-42FF-4F84-95FB-86DE5E1DA3D3}" presName="childText" presStyleLbl="conFgAcc1" presStyleIdx="0" presStyleCnt="2">
        <dgm:presLayoutVars>
          <dgm:bulletEnabled val="1"/>
        </dgm:presLayoutVars>
      </dgm:prSet>
      <dgm:spPr/>
    </dgm:pt>
    <dgm:pt modelId="{86417134-D6CC-4380-BD95-0CE6D2C75D5D}" type="pres">
      <dgm:prSet presAssocID="{6D3ABFDD-C370-4CE5-AE36-3E639BEE80FB}" presName="spaceBetweenRectangles" presStyleCnt="0"/>
      <dgm:spPr/>
    </dgm:pt>
    <dgm:pt modelId="{551E6813-B6C6-4CBE-9509-B9D7E68226FA}" type="pres">
      <dgm:prSet presAssocID="{DDB75389-D7F3-4BF5-A7C0-4D952BED302B}" presName="parentLin" presStyleCnt="0"/>
      <dgm:spPr/>
    </dgm:pt>
    <dgm:pt modelId="{58325DBD-CDC7-4EED-B9DB-A32FE700831B}" type="pres">
      <dgm:prSet presAssocID="{DDB75389-D7F3-4BF5-A7C0-4D952BED302B}" presName="parentLeftMargin" presStyleCnt="0"/>
      <dgm:spPr/>
    </dgm:pt>
    <dgm:pt modelId="{8C32378A-6F7A-4021-BAE6-52C49E6565F1}" type="pres">
      <dgm:prSet presAssocID="{DDB75389-D7F3-4BF5-A7C0-4D952BED302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D3D3478-8495-441E-A883-AB8BCE3CDF80}" type="pres">
      <dgm:prSet presAssocID="{DDB75389-D7F3-4BF5-A7C0-4D952BED302B}" presName="negativeSpace" presStyleCnt="0"/>
      <dgm:spPr/>
    </dgm:pt>
    <dgm:pt modelId="{62B3EAED-57B6-4B24-850B-3569055137D9}" type="pres">
      <dgm:prSet presAssocID="{DDB75389-D7F3-4BF5-A7C0-4D952BED302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32B3E23-9B08-45D8-A814-CEB12F3266B1}" srcId="{6DD346E6-A7D8-4A29-8D00-2BC7E4D6510A}" destId="{D4688069-42FF-4F84-95FB-86DE5E1DA3D3}" srcOrd="0" destOrd="0" parTransId="{FF4D0354-62DD-46FB-AC45-005AE59E0862}" sibTransId="{6D3ABFDD-C370-4CE5-AE36-3E639BEE80FB}"/>
    <dgm:cxn modelId="{07352BDC-90D2-45B5-870D-F09F473296EA}" srcId="{D4688069-42FF-4F84-95FB-86DE5E1DA3D3}" destId="{67741EF0-BDEB-4B15-AB1F-7525ED53BD94}" srcOrd="0" destOrd="0" parTransId="{D3DE8D88-A60E-49F8-A38D-B64F9C33E4A7}" sibTransId="{F9777207-AB65-478D-9ABE-08F92A011E0A}"/>
    <dgm:cxn modelId="{AD4ED178-A9FF-47CF-9D47-AA8B47D44727}" srcId="{D4688069-42FF-4F84-95FB-86DE5E1DA3D3}" destId="{42657627-84F5-4BC0-AFBB-5D48BAE28B37}" srcOrd="1" destOrd="0" parTransId="{91CA3C12-E0C7-4934-B642-A0A384588282}" sibTransId="{8A21B421-E1BA-4819-994C-C8B54B847414}"/>
    <dgm:cxn modelId="{C388EE29-1449-482E-B4CF-B62E6CC431BF}" srcId="{6DD346E6-A7D8-4A29-8D00-2BC7E4D6510A}" destId="{DDB75389-D7F3-4BF5-A7C0-4D952BED302B}" srcOrd="1" destOrd="0" parTransId="{F02D8C91-1A2C-4634-8C62-959D9471802F}" sibTransId="{E7AA21BF-AD6D-4F7B-9373-24E0A2691532}"/>
    <dgm:cxn modelId="{76C56D52-B14F-4513-81F2-26DED4F4AF9B}" srcId="{DDB75389-D7F3-4BF5-A7C0-4D952BED302B}" destId="{0F4E613D-7D4D-4F17-A320-2FD4C90C17EA}" srcOrd="0" destOrd="1" parTransId="{956D3339-0F0D-470E-94AF-50EBC4617264}" sibTransId="{8CE4461B-1A00-4132-9A31-C30BDE16731A}"/>
    <dgm:cxn modelId="{17EAB49A-C5FC-4972-B51E-523B3B6AAE2A}" srcId="{DDB75389-D7F3-4BF5-A7C0-4D952BED302B}" destId="{2D7068A8-088E-4E36-9713-82B779FCB936}" srcOrd="1" destOrd="1" parTransId="{AFA5136E-4E1A-4E56-A249-F9431840961B}" sibTransId="{CD6152D6-43C8-4F60-A9A8-98C5C27C4BE7}"/>
    <dgm:cxn modelId="{65DD4EA3-F1B1-49F7-B308-FD8EB32A9E0C}" srcId="{DDB75389-D7F3-4BF5-A7C0-4D952BED302B}" destId="{4BE7D98D-90D4-431A-8089-B4090C98290C}" srcOrd="2" destOrd="1" parTransId="{FE41E88C-164F-4C59-B616-7CFFAFBC575F}" sibTransId="{6D1325E0-2348-4C7B-BCE1-A2F1C577DD02}"/>
    <dgm:cxn modelId="{44BA225F-9FAF-42B0-BC72-F2ECA01569D2}" srcId="{DDB75389-D7F3-4BF5-A7C0-4D952BED302B}" destId="{415B5CDA-E1D5-42D8-AD34-C16DC699FD7E}" srcOrd="3" destOrd="1" parTransId="{F5DA48BF-DB52-41BF-9F35-581AB6689CB9}" sibTransId="{49741877-E1D5-41B6-BA34-F9FB979EE5F4}"/>
    <dgm:cxn modelId="{89E40663-1C08-4B43-9B62-5A7F59ECD8A5}" type="presOf" srcId="{6DD346E6-A7D8-4A29-8D00-2BC7E4D6510A}" destId="{397D45AF-C41D-4441-A825-E8A85857C3E8}" srcOrd="0" destOrd="0" presId="urn:microsoft.com/office/officeart/2005/8/layout/list1"/>
    <dgm:cxn modelId="{A214E308-709F-4328-9A04-33BF121942F3}" type="presParOf" srcId="{397D45AF-C41D-4441-A825-E8A85857C3E8}" destId="{BF124686-EC37-4304-8EC4-7313CD39470C}" srcOrd="0" destOrd="0" presId="urn:microsoft.com/office/officeart/2005/8/layout/list1"/>
    <dgm:cxn modelId="{6D646D02-6098-4279-A68B-A7A05CAEFDC4}" type="presParOf" srcId="{BF124686-EC37-4304-8EC4-7313CD39470C}" destId="{7B918414-C9A8-4AD0-BF95-DD283A634178}" srcOrd="0" destOrd="0" presId="urn:microsoft.com/office/officeart/2005/8/layout/list1"/>
    <dgm:cxn modelId="{8BB0A973-6A10-42DA-B900-323B30B56EDF}" type="presOf" srcId="{D4688069-42FF-4F84-95FB-86DE5E1DA3D3}" destId="{7B918414-C9A8-4AD0-BF95-DD283A634178}" srcOrd="0" destOrd="0" presId="urn:microsoft.com/office/officeart/2005/8/layout/list1"/>
    <dgm:cxn modelId="{B2193A24-7410-4870-96A5-21CAFEFF3806}" type="presParOf" srcId="{BF124686-EC37-4304-8EC4-7313CD39470C}" destId="{EA90953A-86B8-4B9B-A352-CC878965B001}" srcOrd="1" destOrd="0" presId="urn:microsoft.com/office/officeart/2005/8/layout/list1"/>
    <dgm:cxn modelId="{336B5CB4-7890-4842-9A3D-CCD963CD521D}" type="presOf" srcId="{D4688069-42FF-4F84-95FB-86DE5E1DA3D3}" destId="{EA90953A-86B8-4B9B-A352-CC878965B001}" srcOrd="0" destOrd="0" presId="urn:microsoft.com/office/officeart/2005/8/layout/list1"/>
    <dgm:cxn modelId="{A858C839-6A7E-4758-9A9F-4A0A8F9A3461}" type="presParOf" srcId="{397D45AF-C41D-4441-A825-E8A85857C3E8}" destId="{AB73A7D5-3DFF-4903-BD40-D819CB276304}" srcOrd="1" destOrd="0" presId="urn:microsoft.com/office/officeart/2005/8/layout/list1"/>
    <dgm:cxn modelId="{EC72BE42-612C-458D-BE05-77F1304F9AA1}" type="presParOf" srcId="{397D45AF-C41D-4441-A825-E8A85857C3E8}" destId="{45597DE6-9AB4-43A8-BDE3-DA9DD49F1DE2}" srcOrd="2" destOrd="0" presId="urn:microsoft.com/office/officeart/2005/8/layout/list1"/>
    <dgm:cxn modelId="{DCD27054-D549-4FC9-A48C-24505699A2D1}" type="presOf" srcId="{67741EF0-BDEB-4B15-AB1F-7525ED53BD94}" destId="{45597DE6-9AB4-43A8-BDE3-DA9DD49F1DE2}" srcOrd="0" destOrd="0" presId="urn:microsoft.com/office/officeart/2005/8/layout/list1"/>
    <dgm:cxn modelId="{64FBD6CF-5A7D-4FC8-9ABB-DFE381893B17}" type="presOf" srcId="{42657627-84F5-4BC0-AFBB-5D48BAE28B37}" destId="{45597DE6-9AB4-43A8-BDE3-DA9DD49F1DE2}" srcOrd="0" destOrd="1" presId="urn:microsoft.com/office/officeart/2005/8/layout/list1"/>
    <dgm:cxn modelId="{ADE298E7-9F83-484D-B598-BC33F1A9FCC2}" type="presParOf" srcId="{397D45AF-C41D-4441-A825-E8A85857C3E8}" destId="{86417134-D6CC-4380-BD95-0CE6D2C75D5D}" srcOrd="3" destOrd="0" presId="urn:microsoft.com/office/officeart/2005/8/layout/list1"/>
    <dgm:cxn modelId="{0DB4408F-A717-43DB-8A7F-D1D8F175327D}" type="presParOf" srcId="{397D45AF-C41D-4441-A825-E8A85857C3E8}" destId="{551E6813-B6C6-4CBE-9509-B9D7E68226FA}" srcOrd="4" destOrd="0" presId="urn:microsoft.com/office/officeart/2005/8/layout/list1"/>
    <dgm:cxn modelId="{8CC8DFA0-E364-4022-97EE-488DB58C61CD}" type="presParOf" srcId="{551E6813-B6C6-4CBE-9509-B9D7E68226FA}" destId="{58325DBD-CDC7-4EED-B9DB-A32FE700831B}" srcOrd="0" destOrd="4" presId="urn:microsoft.com/office/officeart/2005/8/layout/list1"/>
    <dgm:cxn modelId="{8858AA59-7F1F-40DF-853F-24FC05B9127B}" type="presOf" srcId="{DDB75389-D7F3-4BF5-A7C0-4D952BED302B}" destId="{58325DBD-CDC7-4EED-B9DB-A32FE700831B}" srcOrd="0" destOrd="0" presId="urn:microsoft.com/office/officeart/2005/8/layout/list1"/>
    <dgm:cxn modelId="{9C47EBE4-BC9D-4787-8479-CE3E5C22CB8E}" type="presParOf" srcId="{551E6813-B6C6-4CBE-9509-B9D7E68226FA}" destId="{8C32378A-6F7A-4021-BAE6-52C49E6565F1}" srcOrd="1" destOrd="4" presId="urn:microsoft.com/office/officeart/2005/8/layout/list1"/>
    <dgm:cxn modelId="{5C537071-B038-40B5-BD99-F66BC8FA9AA2}" type="presOf" srcId="{DDB75389-D7F3-4BF5-A7C0-4D952BED302B}" destId="{8C32378A-6F7A-4021-BAE6-52C49E6565F1}" srcOrd="0" destOrd="0" presId="urn:microsoft.com/office/officeart/2005/8/layout/list1"/>
    <dgm:cxn modelId="{2C4453CF-40D7-4512-A939-E161D830C47D}" type="presParOf" srcId="{397D45AF-C41D-4441-A825-E8A85857C3E8}" destId="{8D3D3478-8495-441E-A883-AB8BCE3CDF80}" srcOrd="5" destOrd="0" presId="urn:microsoft.com/office/officeart/2005/8/layout/list1"/>
    <dgm:cxn modelId="{D3451E09-A545-4766-AFF4-6ECDABCACB83}" type="presParOf" srcId="{397D45AF-C41D-4441-A825-E8A85857C3E8}" destId="{62B3EAED-57B6-4B24-850B-3569055137D9}" srcOrd="6" destOrd="0" presId="urn:microsoft.com/office/officeart/2005/8/layout/list1"/>
    <dgm:cxn modelId="{5E9135E0-3AE7-4012-9A68-64C438E026D1}" type="presOf" srcId="{0F4E613D-7D4D-4F17-A320-2FD4C90C17EA}" destId="{62B3EAED-57B6-4B24-850B-3569055137D9}" srcOrd="0" destOrd="0" presId="urn:microsoft.com/office/officeart/2005/8/layout/list1"/>
    <dgm:cxn modelId="{129741F1-567F-43FA-A80A-68F774851109}" type="presOf" srcId="{2D7068A8-088E-4E36-9713-82B779FCB936}" destId="{62B3EAED-57B6-4B24-850B-3569055137D9}" srcOrd="0" destOrd="1" presId="urn:microsoft.com/office/officeart/2005/8/layout/list1"/>
    <dgm:cxn modelId="{D0708614-5B5A-4158-AE06-0C00B04141E8}" type="presOf" srcId="{4BE7D98D-90D4-431A-8089-B4090C98290C}" destId="{62B3EAED-57B6-4B24-850B-3569055137D9}" srcOrd="0" destOrd="2" presId="urn:microsoft.com/office/officeart/2005/8/layout/list1"/>
    <dgm:cxn modelId="{C81AF647-0455-4366-955A-D058DB946771}" type="presOf" srcId="{415B5CDA-E1D5-42D8-AD34-C16DC699FD7E}" destId="{62B3EAED-57B6-4B24-850B-3569055137D9}" srcOrd="0" destOrd="3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45249-CF4E-4B4E-90A7-38B1F8581DF5}">
      <dsp:nvSpPr>
        <dsp:cNvPr id="0" name=""/>
        <dsp:cNvSpPr/>
      </dsp:nvSpPr>
      <dsp:spPr>
        <a:xfrm>
          <a:off x="51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200" kern="1200"/>
            <a:t>Endokrine sygdomme</a:t>
          </a:r>
          <a:endParaRPr lang="en-US" sz="3200" kern="1200"/>
        </a:p>
      </dsp:txBody>
      <dsp:txXfrm>
        <a:off x="51" y="45909"/>
        <a:ext cx="4913783" cy="921600"/>
      </dsp:txXfrm>
    </dsp:sp>
    <dsp:sp modelId="{5BA2CAA0-8308-4A61-AF3D-107A3D1AA698}">
      <dsp:nvSpPr>
        <dsp:cNvPr id="0" name=""/>
        <dsp:cNvSpPr/>
      </dsp:nvSpPr>
      <dsp:spPr>
        <a:xfrm>
          <a:off x="51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/>
            <a:t>Diabetes type 1 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Diabetes type 2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Hypothyroidisme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Hyperthyroidisme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/>
            <a:t>Binyresygdomme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 err="1"/>
            <a:t>Osteoporose</a:t>
          </a:r>
          <a:r>
            <a:rPr lang="en-US" sz="3200" kern="1200" dirty="0"/>
            <a:t> </a:t>
          </a:r>
        </a:p>
      </dsp:txBody>
      <dsp:txXfrm>
        <a:off x="51" y="967509"/>
        <a:ext cx="4913783" cy="3337920"/>
      </dsp:txXfrm>
    </dsp:sp>
    <dsp:sp modelId="{6B14DF94-20FF-4511-A4B4-A1750BB40DA2}">
      <dsp:nvSpPr>
        <dsp:cNvPr id="0" name=""/>
        <dsp:cNvSpPr/>
      </dsp:nvSpPr>
      <dsp:spPr>
        <a:xfrm>
          <a:off x="5601764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200" kern="1200"/>
            <a:t>Blodsygdomme</a:t>
          </a:r>
          <a:endParaRPr lang="en-US" sz="3200" kern="1200"/>
        </a:p>
      </dsp:txBody>
      <dsp:txXfrm>
        <a:off x="5601764" y="45909"/>
        <a:ext cx="4913783" cy="921600"/>
      </dsp:txXfrm>
    </dsp:sp>
    <dsp:sp modelId="{9FDAA161-C814-4D68-8659-4BA687EDDECB}">
      <dsp:nvSpPr>
        <dsp:cNvPr id="0" name=""/>
        <dsp:cNvSpPr/>
      </dsp:nvSpPr>
      <dsp:spPr>
        <a:xfrm>
          <a:off x="5601764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/>
            <a:t>Anæmi 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 err="1"/>
            <a:t>Leukæmier</a:t>
          </a:r>
          <a:r>
            <a:rPr lang="da-DK" sz="3200" kern="1200" dirty="0"/>
            <a:t> 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3200" kern="1200" dirty="0" err="1"/>
            <a:t>Lymfomer</a:t>
          </a:r>
          <a:r>
            <a:rPr lang="da-DK" sz="3200" kern="1200" dirty="0"/>
            <a:t>  </a:t>
          </a:r>
          <a:endParaRPr lang="en-US" sz="3200" kern="1200" dirty="0"/>
        </a:p>
      </dsp:txBody>
      <dsp:txXfrm>
        <a:off x="5601764" y="967509"/>
        <a:ext cx="4913783" cy="333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97DE6-9AB4-43A8-BDE3-DA9DD49F1DE2}">
      <dsp:nvSpPr>
        <dsp:cNvPr id="0" name=""/>
        <dsp:cNvSpPr/>
      </dsp:nvSpPr>
      <dsp:spPr>
        <a:xfrm>
          <a:off x="0" y="524399"/>
          <a:ext cx="10515600" cy="1559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 dirty="0"/>
            <a:t>Kronisk </a:t>
          </a:r>
          <a:r>
            <a:rPr lang="da-DK" sz="2200" kern="1200" dirty="0" err="1"/>
            <a:t>myeloid</a:t>
          </a:r>
          <a:r>
            <a:rPr lang="da-DK" sz="2200" kern="1200" dirty="0"/>
            <a:t> leukæmi (CML)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Akutte myeloide leukæmier (AML) </a:t>
          </a:r>
          <a:br>
            <a:rPr lang="da-DK" sz="2200" kern="1200"/>
          </a:br>
          <a:endParaRPr lang="en-US" sz="2200" kern="1200"/>
        </a:p>
      </dsp:txBody>
      <dsp:txXfrm>
        <a:off x="0" y="524399"/>
        <a:ext cx="10515600" cy="1559250"/>
      </dsp:txXfrm>
    </dsp:sp>
    <dsp:sp modelId="{EA90953A-86B8-4B9B-A352-CC878965B001}">
      <dsp:nvSpPr>
        <dsp:cNvPr id="0" name=""/>
        <dsp:cNvSpPr/>
      </dsp:nvSpPr>
      <dsp:spPr>
        <a:xfrm>
          <a:off x="525780" y="199679"/>
          <a:ext cx="73609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1" kern="1200"/>
            <a:t>Cancer i blod (KM) (pyeloproliferative sygdomme)</a:t>
          </a:r>
          <a:endParaRPr lang="en-US" sz="2200" kern="1200"/>
        </a:p>
      </dsp:txBody>
      <dsp:txXfrm>
        <a:off x="557483" y="231382"/>
        <a:ext cx="7297514" cy="586034"/>
      </dsp:txXfrm>
    </dsp:sp>
    <dsp:sp modelId="{62B3EAED-57B6-4B24-850B-3569055137D9}">
      <dsp:nvSpPr>
        <dsp:cNvPr id="0" name=""/>
        <dsp:cNvSpPr/>
      </dsp:nvSpPr>
      <dsp:spPr>
        <a:xfrm>
          <a:off x="0" y="2527170"/>
          <a:ext cx="10515600" cy="194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Kroniske lymfatiske leukæmier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Akut lymfoblastær leukæmi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Maligne lymfomer 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2200" kern="1200"/>
            <a:t>Myelomatose </a:t>
          </a:r>
          <a:endParaRPr lang="en-US" sz="2200" kern="1200"/>
        </a:p>
      </dsp:txBody>
      <dsp:txXfrm>
        <a:off x="0" y="2527170"/>
        <a:ext cx="10515600" cy="1940400"/>
      </dsp:txXfrm>
    </dsp:sp>
    <dsp:sp modelId="{8C32378A-6F7A-4021-BAE6-52C49E6565F1}">
      <dsp:nvSpPr>
        <dsp:cNvPr id="0" name=""/>
        <dsp:cNvSpPr/>
      </dsp:nvSpPr>
      <dsp:spPr>
        <a:xfrm>
          <a:off x="525780" y="2202449"/>
          <a:ext cx="7360920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200" b="1" kern="1200"/>
            <a:t>Cancer i lymfesystemet (lymfeproliferative sygdomme) </a:t>
          </a:r>
          <a:endParaRPr lang="en-US" sz="2200" kern="1200"/>
        </a:p>
      </dsp:txBody>
      <dsp:txXfrm>
        <a:off x="557483" y="2234152"/>
        <a:ext cx="7297514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7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CF3184C-A1EC-486C-9AD3-9C15C6B6859A}" type="datetimeFigureOut">
              <a:rPr lang="da-DK" smtClean="0"/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Syreforgiftning </a:t>
            </a:r>
            <a:endParaRPr lang="da-DK" dirty="0"/>
          </a:p>
          <a:p>
            <a:r>
              <a:rPr lang="da-DK" dirty="0"/>
              <a:t>- Kroppen prøver at vaske CO2 ud ved at </a:t>
            </a:r>
            <a:r>
              <a:rPr lang="da-DK" dirty="0" err="1"/>
              <a:t>hyerventilere</a:t>
            </a:r>
            <a:r>
              <a:rPr lang="da-DK" dirty="0"/>
              <a:t> som kompensation for metabolisk acidose </a:t>
            </a:r>
            <a:endParaRPr lang="da-DK" dirty="0"/>
          </a:p>
          <a:p>
            <a:r>
              <a:rPr lang="da-DK" dirty="0" err="1"/>
              <a:t>Foetor</a:t>
            </a:r>
            <a:r>
              <a:rPr lang="da-DK" dirty="0"/>
              <a:t> ex </a:t>
            </a:r>
            <a:r>
              <a:rPr lang="da-DK" dirty="0" err="1"/>
              <a:t>ore</a:t>
            </a:r>
            <a:r>
              <a:rPr lang="da-DK" dirty="0"/>
              <a:t> = Acetone-lugt </a:t>
            </a:r>
            <a:endParaRPr lang="da-DK" dirty="0"/>
          </a:p>
          <a:p>
            <a:endParaRPr lang="da-DK" dirty="0"/>
          </a:p>
          <a:p>
            <a:r>
              <a:rPr lang="da-DK" dirty="0"/>
              <a:t>Ved normal fedtforbrænding (fx under faste eller </a:t>
            </a:r>
            <a:r>
              <a:rPr lang="da-DK" dirty="0" err="1"/>
              <a:t>ketogen</a:t>
            </a:r>
            <a:r>
              <a:rPr lang="da-DK" dirty="0"/>
              <a:t> diæt):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Vi har stadig en basal insulinproduktion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Insulin hjælper med at regulere hvor hurtigt fedt nedbrydes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Kroppen kan bruge både glukose og ketoner som energi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Ketondannelsen foregår kontrolleret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pH-værdien i blodet holdes stabil gennem flere buffersystemer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Ved diabetisk </a:t>
            </a:r>
            <a:r>
              <a:rPr lang="da-DK" dirty="0" err="1"/>
              <a:t>ketoacidose</a:t>
            </a:r>
            <a:r>
              <a:rPr lang="da-DK" dirty="0"/>
              <a:t>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Der er næsten ingen insulin tilstede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Dette giver ukontrolleret nedbrydning af fedt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Samtidig kan cellerne ikke optage glukose (som derfor hober sig op i blodet)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Den massive ketondannelse overstiger kroppens bufferkapacitet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Resultatet bliver en metabolisk acidose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Den høje glukose i blodet fører til osmotisk diurese og dehydrering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Dehydreringen forværrer acidosen yderligere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Det bliver en selvforstærkende ond cirkel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Det er altså kombinationen af: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Den ukontrollerede ketondannelse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Manglende glukoseoptagelse i cellerne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Dehydrering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Overvældelse af kroppens buffersystemer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Syreforgiftning </a:t>
            </a:r>
            <a:endParaRPr lang="da-DK" dirty="0"/>
          </a:p>
          <a:p>
            <a:r>
              <a:rPr lang="da-DK" dirty="0"/>
              <a:t>- Kroppen prøver at vaske CO2 ud ved at </a:t>
            </a:r>
            <a:r>
              <a:rPr lang="da-DK" dirty="0" err="1"/>
              <a:t>hyerventilere</a:t>
            </a:r>
            <a:r>
              <a:rPr lang="da-DK" dirty="0"/>
              <a:t> som kompensation for metabolisk acidose </a:t>
            </a:r>
            <a:endParaRPr lang="da-DK" dirty="0"/>
          </a:p>
          <a:p>
            <a:r>
              <a:rPr lang="da-DK" dirty="0" err="1"/>
              <a:t>Foetor</a:t>
            </a:r>
            <a:r>
              <a:rPr lang="da-DK" dirty="0"/>
              <a:t> ex </a:t>
            </a:r>
            <a:r>
              <a:rPr lang="da-DK" dirty="0" err="1"/>
              <a:t>ore</a:t>
            </a:r>
            <a:r>
              <a:rPr lang="da-DK" dirty="0"/>
              <a:t> = Acetone-lugt </a:t>
            </a:r>
            <a:endParaRPr lang="da-DK" dirty="0"/>
          </a:p>
          <a:p>
            <a:endParaRPr lang="da-DK" dirty="0"/>
          </a:p>
          <a:p>
            <a:r>
              <a:rPr lang="da-DK" dirty="0"/>
              <a:t>Ved normal fedtforbrænding (fx under faste eller </a:t>
            </a:r>
            <a:r>
              <a:rPr lang="da-DK" dirty="0" err="1"/>
              <a:t>ketogen</a:t>
            </a:r>
            <a:r>
              <a:rPr lang="da-DK" dirty="0"/>
              <a:t> diæt):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Vi har stadig en basal insulinproduktion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Insulin hjælper med at regulere hvor hurtigt fedt nedbrydes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Kroppen kan bruge både glukose og ketoner som energi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Ketondannelsen foregår kontrolleret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pH-værdien i blodet holdes stabil gennem flere buffersystemer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Ved diabetisk </a:t>
            </a:r>
            <a:r>
              <a:rPr lang="da-DK" dirty="0" err="1"/>
              <a:t>ketoacidose</a:t>
            </a:r>
            <a:r>
              <a:rPr lang="da-DK" dirty="0"/>
              <a:t>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Der er næsten ingen insulin tilstede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Dette giver ukontrolleret nedbrydning af fedt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Samtidig kan cellerne ikke optage glukose (som derfor hober sig op i blodet)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Den massive ketondannelse overstiger kroppens bufferkapacitet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Resultatet bliver en metabolisk acidose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Den høje glukose i blodet fører til osmotisk diurese og dehydrering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Dehydreringen forværrer acidosen yderligere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Det bliver en selvforstærkende ond cirkel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r>
              <a:rPr lang="da-DK" dirty="0"/>
              <a:t>Det er altså kombinationen af: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Den ukontrollerede ketondannelse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Manglende glukoseoptagelse i cellerne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Dehydrering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Overvældelse af kroppens buffersystemer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da-DK" dirty="0"/>
              <a:t>Ekstra info. evt spring over</a:t>
            </a:r>
            <a:endParaRPr lang="en-US" alt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Uden insulin kan cellerne ikke optage glukose (undtagen i hjernen), hvilket resulterer i højt blodsukker samtidig med at cellerne "sulter". Dette fører til øget nedbrydning af fedt og protein for at skaffe energi, hvilket kan resultere i </a:t>
            </a:r>
            <a:r>
              <a:rPr lang="da-DK" dirty="0" err="1"/>
              <a:t>ketoacidose</a:t>
            </a:r>
            <a:r>
              <a:rPr lang="da-DK" dirty="0"/>
              <a:t> ved type 1 diabetes.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Starvation</a:t>
            </a:r>
            <a:r>
              <a:rPr lang="da-DK" dirty="0"/>
              <a:t> in the </a:t>
            </a:r>
            <a:r>
              <a:rPr lang="da-DK" dirty="0" err="1"/>
              <a:t>midst</a:t>
            </a:r>
            <a:r>
              <a:rPr lang="da-DK" dirty="0"/>
              <a:t> of </a:t>
            </a:r>
            <a:r>
              <a:rPr lang="da-DK" dirty="0" err="1"/>
              <a:t>plenty</a:t>
            </a:r>
            <a:r>
              <a:rPr lang="da-DK" dirty="0"/>
              <a:t>!</a:t>
            </a:r>
            <a:endParaRPr lang="da-DK" dirty="0"/>
          </a:p>
          <a:p>
            <a:endParaRPr lang="da-DK" dirty="0"/>
          </a:p>
          <a:p>
            <a:r>
              <a:rPr lang="da-DK" dirty="0"/>
              <a:t>Alle celler bruger glukose som energikilde, men der er forskel på hvordan de optager glukose:</a:t>
            </a:r>
            <a:endParaRPr lang="da-DK" dirty="0"/>
          </a:p>
          <a:p>
            <a:r>
              <a:rPr lang="da-DK" dirty="0"/>
              <a:t>De fleste celler kræver insulin for at optage glukose, da deres glukose-transportører (primært GLUT4) er insulin-afhængige. Dette gælder især: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Muskelceller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Fedtceller</a:t>
            </a:r>
            <a:endParaRPr lang="da-DK" dirty="0"/>
          </a:p>
          <a:p>
            <a:r>
              <a:rPr lang="da-DK" dirty="0"/>
              <a:t>Men nogle celler har insulin-uafhængige glukose-transportører (primært GLUT1 og GLUT3), hvilket betyder de kan optage glukose uden insulin: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Hjerneceller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Røde blodlegemer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Leverceller (har flere forskellige transportører)</a:t>
            </a:r>
            <a:endParaRPr lang="da-DK" dirty="0"/>
          </a:p>
          <a:p>
            <a:r>
              <a:rPr lang="da-DK" dirty="0"/>
              <a:t>Det er også en af grundene til at hjernen er særligt sårbar over for hypoglykæmi - den er afhængig af en konstant glukoseforsyning og kan ikke "vente" på insulin for at optage glukose.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Pumper og sensorer kan sidde på maven eller overarmen. </a:t>
            </a:r>
            <a:endParaRPr lang="da-DK" dirty="0"/>
          </a:p>
          <a:p>
            <a:r>
              <a:rPr lang="da-DK" dirty="0"/>
              <a:t>Sensoren måler BS og sender besked til pumpen om hvor meget insulin den skal give. </a:t>
            </a:r>
            <a:endParaRPr lang="da-DK" dirty="0"/>
          </a:p>
          <a:p>
            <a:r>
              <a:rPr lang="da-DK" dirty="0"/>
              <a:t>Nogle scanner også selv </a:t>
            </a:r>
            <a:r>
              <a:rPr lang="da-DK" dirty="0" err="1"/>
              <a:t>sencoren</a:t>
            </a:r>
            <a:r>
              <a:rPr lang="da-DK" dirty="0"/>
              <a:t> med en app og stikker sig selv med insulin afhængigt af hvor højt BS er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Eksempel – skal i ikke kunne </a:t>
            </a:r>
            <a:endParaRPr lang="da-DK" dirty="0"/>
          </a:p>
          <a:p>
            <a:r>
              <a:rPr lang="da-DK" dirty="0"/>
              <a:t>Spring over dette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Pumper og sensorer kan sidde på maven eller overarmen. </a:t>
            </a:r>
            <a:endParaRPr lang="da-DK" dirty="0"/>
          </a:p>
          <a:p>
            <a:r>
              <a:rPr lang="da-DK" dirty="0"/>
              <a:t>Sensoren måler BS og sender besked til pumpen om hvor meget insulin den skal give. </a:t>
            </a:r>
            <a:endParaRPr lang="da-DK" dirty="0"/>
          </a:p>
          <a:p>
            <a:r>
              <a:rPr lang="da-DK" dirty="0"/>
              <a:t>Nogle scanner også selv </a:t>
            </a:r>
            <a:r>
              <a:rPr lang="da-DK" dirty="0" err="1"/>
              <a:t>sencoren</a:t>
            </a:r>
            <a:r>
              <a:rPr lang="da-DK" dirty="0"/>
              <a:t> med en app og stikker sig selv med insulin afhængigt af hvor højt BS er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Skal ikke kunne</a:t>
            </a:r>
            <a:r>
              <a:rPr lang="en-US" altLang="da-DK" dirty="0">
                <a:sym typeface="+mn-ea"/>
              </a:rPr>
              <a:t> liste</a:t>
            </a:r>
            <a:r>
              <a:rPr lang="da-DK" dirty="0">
                <a:sym typeface="+mn-ea"/>
              </a:rPr>
              <a:t> alle symptomer, </a:t>
            </a:r>
            <a:r>
              <a:rPr lang="en-US" altLang="da-DK" dirty="0">
                <a:sym typeface="+mn-ea"/>
              </a:rPr>
              <a:t>men skal kunne genkende dem thvis der spørges til eksamen</a:t>
            </a:r>
            <a:r>
              <a:rPr lang="da-DK" dirty="0">
                <a:sym typeface="+mn-ea"/>
              </a:rPr>
              <a:t>. Kunne genkende hvis de oplever en patient med disse symptomer.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Hvis man er i tvivl, skal man altid give glukose først!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Begrundelse: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>
                <a:sym typeface="+mn-ea"/>
              </a:rPr>
              <a:t>Hypoglykæmi (lavt BS) kan være livstruende indenfor minutter-timer da hjernen er afhængig af glukose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 err="1">
                <a:sym typeface="+mn-ea"/>
              </a:rPr>
              <a:t>Hyperglykæmi</a:t>
            </a:r>
            <a:r>
              <a:rPr lang="da-DK" dirty="0">
                <a:sym typeface="+mn-ea"/>
              </a:rPr>
              <a:t> (højt BS) udvikler sig typisk over timer-dage før det bliver kritisk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Ved at give insulin til en patient med hypoglykæmi kan man forværre tilstanden drastisk og potentielt forårsage hjerneskade eller død.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Omvendt vil det at give glukose til en patient med </a:t>
            </a:r>
            <a:r>
              <a:rPr lang="da-DK" dirty="0" err="1">
                <a:sym typeface="+mn-ea"/>
              </a:rPr>
              <a:t>hyperglykæmi</a:t>
            </a:r>
            <a:r>
              <a:rPr lang="da-DK" dirty="0">
                <a:sym typeface="+mn-ea"/>
              </a:rPr>
              <a:t> kun føre til en mindre stigning i det i forvejen forhøjede blodsukker, hvilket ikke er akut farligt.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Derfor er tommelfingerreglen: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>
                <a:sym typeface="+mn-ea"/>
              </a:rPr>
              <a:t>Mål BS hvis muligt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>
                <a:sym typeface="+mn-ea"/>
              </a:rPr>
              <a:t>Hvis ikke muligt: Giv glukose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>
                <a:sym typeface="+mn-ea"/>
              </a:rPr>
              <a:t>Observer effekten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>
                <a:sym typeface="+mn-ea"/>
              </a:rPr>
              <a:t>Når patienten er stabiliseret kan man udrede årsagen nærmere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Nogen slanke for det, ikke alle overvægtige/inaktive får det.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IKKE PENSUM. Forståelse af hvorfor de typerne af diabetes behandles forskelligt.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IKKE PENSUM. Forståelse af hvorfor de typerne af diabetes behandles forskelligt.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Nogen slanke for det, ikke alle overvægtige/inaktive får det.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Nogen slanke for det, ikke alle overvægtige/inaktive får det.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Pga. risiko for senkomplikationer bliver man ved </a:t>
            </a:r>
            <a:r>
              <a:rPr lang="da-DK" dirty="0" err="1">
                <a:sym typeface="+mn-ea"/>
              </a:rPr>
              <a:t>diagnosetilspunktet</a:t>
            </a:r>
            <a:r>
              <a:rPr lang="da-DK" dirty="0">
                <a:sym typeface="+mn-ea"/>
              </a:rPr>
              <a:t> tilbudt et kontrolforløb der indebærer: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>
                <a:sym typeface="+mn-ea"/>
              </a:rPr>
              <a:t>Kontroller hver 3.-12. måned hos EL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>
                <a:sym typeface="+mn-ea"/>
              </a:rPr>
              <a:t>Årligt øjenfoto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>
                <a:sym typeface="+mn-ea"/>
              </a:rPr>
              <a:t>Fodterapeut </a:t>
            </a:r>
            <a:endParaRPr lang="da-DK" dirty="0"/>
          </a:p>
          <a:p>
            <a:pPr marL="228600" indent="-228600">
              <a:buAutoNum type="arabicPeriod"/>
            </a:pPr>
            <a:r>
              <a:rPr lang="da-DK" dirty="0">
                <a:sym typeface="+mn-ea"/>
              </a:rPr>
              <a:t>Diverse kommunale tilbud om træning, patientskole mv. 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>
                <a:sym typeface="+mn-ea"/>
              </a:rPr>
              <a:t>Diabetesforeningen har også en masse tilbud.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Compliance!</a:t>
            </a:r>
            <a:endParaRPr lang="da-DK" dirty="0"/>
          </a:p>
          <a:p>
            <a:r>
              <a:rPr lang="da-DK" dirty="0"/>
              <a:t>Regulering af behandling.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TRH = </a:t>
            </a:r>
            <a:r>
              <a:rPr lang="da-DK" dirty="0" err="1"/>
              <a:t>Thyrotropin</a:t>
            </a:r>
            <a:r>
              <a:rPr lang="da-DK" dirty="0"/>
              <a:t> </a:t>
            </a:r>
            <a:r>
              <a:rPr lang="da-DK" dirty="0" err="1"/>
              <a:t>releasing</a:t>
            </a:r>
            <a:r>
              <a:rPr lang="da-DK" dirty="0"/>
              <a:t> </a:t>
            </a:r>
            <a:r>
              <a:rPr lang="da-DK" dirty="0" err="1"/>
              <a:t>hormone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TSH = </a:t>
            </a:r>
            <a:r>
              <a:rPr lang="da-DK" dirty="0" err="1"/>
              <a:t>Thyroid</a:t>
            </a:r>
            <a:r>
              <a:rPr lang="da-DK" dirty="0"/>
              <a:t> </a:t>
            </a:r>
            <a:r>
              <a:rPr lang="da-DK" dirty="0" err="1"/>
              <a:t>stimulating</a:t>
            </a:r>
            <a:r>
              <a:rPr lang="da-DK" dirty="0"/>
              <a:t> </a:t>
            </a:r>
            <a:r>
              <a:rPr lang="da-DK" dirty="0" err="1"/>
              <a:t>hormone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r>
              <a:rPr lang="da-DK" dirty="0"/>
              <a:t>HPT = </a:t>
            </a:r>
            <a:r>
              <a:rPr lang="da-DK" dirty="0" err="1"/>
              <a:t>hypothalamus</a:t>
            </a:r>
            <a:r>
              <a:rPr lang="da-DK" dirty="0"/>
              <a:t>, hypofyse, </a:t>
            </a:r>
            <a:r>
              <a:rPr lang="da-DK" dirty="0" err="1"/>
              <a:t>thyroidea</a:t>
            </a:r>
            <a:r>
              <a:rPr lang="da-DK" dirty="0"/>
              <a:t> aksen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Alt kører hurtigt. Rigelig med benzin på bålet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TRAb</a:t>
            </a:r>
            <a:r>
              <a:rPr lang="da-DK" dirty="0"/>
              <a:t> = autoimmunt. </a:t>
            </a:r>
            <a:r>
              <a:rPr lang="da-DK" dirty="0" err="1"/>
              <a:t>Thyroidea</a:t>
            </a:r>
            <a:r>
              <a:rPr lang="da-DK" dirty="0"/>
              <a:t> receptor antistoffer</a:t>
            </a:r>
            <a:endParaRPr lang="da-DK" dirty="0"/>
          </a:p>
          <a:p>
            <a:r>
              <a:rPr lang="da-DK" dirty="0"/>
              <a:t>Tumor enten i hypofysen eller i selve </a:t>
            </a:r>
            <a:r>
              <a:rPr lang="da-DK" dirty="0" err="1"/>
              <a:t>thyroidea</a:t>
            </a:r>
            <a:r>
              <a:rPr lang="da-DK" dirty="0"/>
              <a:t>  </a:t>
            </a:r>
            <a:endParaRPr lang="da-DK" dirty="0"/>
          </a:p>
          <a:p>
            <a:endParaRPr lang="da-DK" dirty="0"/>
          </a:p>
          <a:p>
            <a:r>
              <a:rPr lang="da-DK" dirty="0"/>
              <a:t>Struma = forstørret </a:t>
            </a:r>
            <a:r>
              <a:rPr lang="da-DK" dirty="0" err="1"/>
              <a:t>thyroidea</a:t>
            </a:r>
            <a:r>
              <a:rPr lang="da-DK" dirty="0"/>
              <a:t> (pga. fx jodmangel, medicin, toksisk påvirkning mv.) – kan ses ved både højt, normalt og lavt stofskifte! </a:t>
            </a:r>
            <a:endParaRPr lang="da-DK" dirty="0"/>
          </a:p>
          <a:p>
            <a:endParaRPr lang="da-DK" dirty="0"/>
          </a:p>
          <a:p>
            <a:r>
              <a:rPr lang="da-DK" dirty="0"/>
              <a:t>Graves er den hyppigste årsag til højt stofskifte 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Toxic</a:t>
            </a:r>
            <a:r>
              <a:rPr lang="da-DK" dirty="0"/>
              <a:t> </a:t>
            </a:r>
            <a:r>
              <a:rPr lang="da-DK" dirty="0" err="1"/>
              <a:t>mng</a:t>
            </a:r>
            <a:r>
              <a:rPr lang="da-DK" dirty="0"/>
              <a:t> = </a:t>
            </a:r>
            <a:r>
              <a:rPr lang="da-DK" dirty="0" err="1"/>
              <a:t>toxic</a:t>
            </a:r>
            <a:r>
              <a:rPr lang="da-DK" dirty="0"/>
              <a:t> </a:t>
            </a:r>
            <a:r>
              <a:rPr lang="da-DK" dirty="0" err="1"/>
              <a:t>multinodulær</a:t>
            </a:r>
            <a:r>
              <a:rPr lang="da-DK" dirty="0"/>
              <a:t> </a:t>
            </a:r>
            <a:r>
              <a:rPr lang="da-DK" dirty="0" err="1"/>
              <a:t>goiter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Skintigrafi</a:t>
            </a:r>
            <a:r>
              <a:rPr lang="da-DK" dirty="0"/>
              <a:t> med radioaktivt mærket jod.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Endokrinologi er læren om hormonsystemet og hormonproducerende organer. Det omfatter: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/>
              <a:t>Sygdomme i de endokrine organer: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Hypofyse (kroppens "master-kirtel")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 err="1"/>
              <a:t>Thyroidea</a:t>
            </a:r>
            <a:r>
              <a:rPr lang="da-DK" dirty="0"/>
              <a:t> (styrer stofskiftet)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 err="1"/>
              <a:t>Parathyroidea</a:t>
            </a:r>
            <a:r>
              <a:rPr lang="da-DK" dirty="0"/>
              <a:t> (regulerer calcium)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Pancreas (producerer bl.a. insulin)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Binyrer (stress- og mineralhormoner)</a:t>
            </a:r>
            <a:endParaRPr lang="da-DK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da-DK" dirty="0"/>
              <a:t>mm. (testes, ovarier pineal kirtel, tarm)</a:t>
            </a:r>
            <a:endParaRPr lang="da-DK" dirty="0"/>
          </a:p>
          <a:p>
            <a:pPr indent="0">
              <a:buFont typeface="Arial" panose="020B0604020202020204" pitchFamily="34" charset="0"/>
              <a:buNone/>
            </a:pPr>
            <a:endParaRPr lang="da-DK" dirty="0"/>
          </a:p>
          <a:p>
            <a:pPr>
              <a:buFont typeface="+mj-lt"/>
              <a:buAutoNum type="arabicPeriod" startAt="2"/>
            </a:pPr>
            <a:r>
              <a:rPr lang="da-DK" dirty="0"/>
              <a:t>Hormonakser - kommunikationen mellem organerne er kompleks og fungerer gennem feedback-systemer. </a:t>
            </a:r>
            <a:endParaRPr lang="da-DK" dirty="0"/>
          </a:p>
          <a:p>
            <a:pPr>
              <a:buFont typeface="+mj-lt"/>
              <a:buAutoNum type="arabicPeriod" startAt="2"/>
            </a:pPr>
            <a:endParaRPr lang="da-DK" dirty="0"/>
          </a:p>
          <a:p>
            <a:pPr>
              <a:buFont typeface="+mj-lt"/>
              <a:buAutoNum type="arabicPeriod" startAt="2"/>
            </a:pPr>
            <a:r>
              <a:rPr lang="da-DK" dirty="0"/>
              <a:t>De primære årsager til endokrine sygdomme er: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Autoimmune tilstande hvor immunsystemet angriber hormonproducerende væv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Tumorer (både godartede og ondartede) i de endokrine organer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Medicin-inducerede tilstande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Font typeface="+mj-lt"/>
              <a:buAutoNum type="arabicPeriod" startAt="4"/>
            </a:pPr>
            <a:r>
              <a:rPr lang="da-DK" dirty="0"/>
              <a:t>Symptomer på endokrine sygdomme er ofte: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Diffuse og udvikler sig langsomt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Påvirker hele kroppen pga. hormonernes systemiske effekter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Kan være svære at diagnosticere uden blodprøver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Forskellige årsager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Generelt kører alting for langsomt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Kortisol = stress hormon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Cushings</a:t>
            </a:r>
            <a:r>
              <a:rPr lang="da-DK" dirty="0"/>
              <a:t> syndrom </a:t>
            </a:r>
            <a:endParaRPr lang="da-DK" dirty="0"/>
          </a:p>
          <a:p>
            <a:endParaRPr lang="da-DK" dirty="0"/>
          </a:p>
          <a:p>
            <a:r>
              <a:rPr lang="da-DK" dirty="0"/>
              <a:t>Hvem kender vi ellers der får tynde ekstremiteter og stor mave? Patienter med levercirrose!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Klinisk kan man se </a:t>
            </a:r>
            <a:r>
              <a:rPr lang="da-DK" dirty="0" err="1"/>
              <a:t>hyperpigmentering</a:t>
            </a:r>
            <a:r>
              <a:rPr lang="da-DK" dirty="0"/>
              <a:t> af hud og/eller slimhinder </a:t>
            </a:r>
            <a:endParaRPr lang="da-DK" dirty="0"/>
          </a:p>
          <a:p>
            <a:endParaRPr lang="da-DK" dirty="0"/>
          </a:p>
          <a:p>
            <a:r>
              <a:rPr lang="da-DK" dirty="0"/>
              <a:t>I skalk vide den findes. Ikke meget mere</a:t>
            </a:r>
            <a:endParaRPr lang="da-DK" dirty="0"/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 err="1"/>
              <a:t>Prednisolon</a:t>
            </a:r>
            <a:r>
              <a:rPr lang="da-DK" dirty="0"/>
              <a:t>: Langvarig behandling med </a:t>
            </a:r>
            <a:r>
              <a:rPr lang="da-DK" dirty="0" err="1"/>
              <a:t>glukokortikoid</a:t>
            </a:r>
            <a:r>
              <a:rPr lang="da-DK" dirty="0"/>
              <a:t> (ødelægger den automatiske regulering)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Hoftenære frakturer: </a:t>
            </a:r>
            <a:endParaRPr lang="da-DK" dirty="0"/>
          </a:p>
          <a:p>
            <a:r>
              <a:rPr lang="da-DK" dirty="0"/>
              <a:t>30 dages mortalitet = 10 % </a:t>
            </a:r>
            <a:endParaRPr lang="da-DK" dirty="0"/>
          </a:p>
          <a:p>
            <a:r>
              <a:rPr lang="da-DK" dirty="0"/>
              <a:t>1 års mortalitet = 30 % </a:t>
            </a:r>
            <a:endParaRPr lang="da-DK" dirty="0"/>
          </a:p>
          <a:p>
            <a:r>
              <a:rPr lang="da-DK" dirty="0"/>
              <a:t>Nedsat funktionsevne, smerter mv… = DYRT! </a:t>
            </a:r>
            <a:endParaRPr lang="da-DK" dirty="0"/>
          </a:p>
          <a:p>
            <a:endParaRPr lang="da-DK" dirty="0"/>
          </a:p>
          <a:p>
            <a:r>
              <a:rPr lang="da-DK" dirty="0"/>
              <a:t>Skal kunne risikofaktorer. Ikke udenad, men kunne genkende dem nå i ser dem!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Alle ældre bør have kalk og D-vitamin profylaktisk. Visse sygdomme dog undtaget… 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a-DK" dirty="0"/>
          </a:p>
          <a:p>
            <a:r>
              <a:rPr lang="da-DK" dirty="0"/>
              <a:t>Tidl. anbefalede man østrogen til </a:t>
            </a:r>
            <a:r>
              <a:rPr lang="da-DK" dirty="0" err="1"/>
              <a:t>postmenopausale</a:t>
            </a:r>
            <a:r>
              <a:rPr lang="da-DK" dirty="0"/>
              <a:t> kvinder, men det er man gået væk fra. Hvorfor? </a:t>
            </a:r>
            <a:endParaRPr lang="da-DK" dirty="0"/>
          </a:p>
          <a:p>
            <a:r>
              <a:rPr lang="da-DK" dirty="0"/>
              <a:t>Pga. øget risiko for bl.a. cancer og blodpropper. Så hellere osteoporose! </a:t>
            </a:r>
            <a:endParaRPr lang="da-DK" dirty="0"/>
          </a:p>
          <a:p>
            <a:endParaRPr lang="da-DK" dirty="0"/>
          </a:p>
          <a:p>
            <a:r>
              <a:rPr lang="da-DK" dirty="0"/>
              <a:t>Faldforebyggende tiltag – eksempler? </a:t>
            </a:r>
            <a:endParaRPr lang="da-DK" dirty="0"/>
          </a:p>
          <a:p>
            <a:r>
              <a:rPr lang="da-DK" dirty="0"/>
              <a:t>- Stop alkohol </a:t>
            </a:r>
            <a:endParaRPr lang="da-DK" dirty="0"/>
          </a:p>
          <a:p>
            <a:r>
              <a:rPr lang="da-DK" dirty="0"/>
              <a:t>- nye briller? </a:t>
            </a:r>
            <a:endParaRPr lang="da-DK" dirty="0"/>
          </a:p>
          <a:p>
            <a:r>
              <a:rPr lang="da-DK" dirty="0"/>
              <a:t>- Fjern løse tæpper, høje dørtrin </a:t>
            </a:r>
            <a:endParaRPr lang="da-DK" dirty="0"/>
          </a:p>
          <a:p>
            <a:r>
              <a:rPr lang="da-DK" dirty="0"/>
              <a:t>- gode sko </a:t>
            </a:r>
            <a:endParaRPr lang="da-DK" dirty="0"/>
          </a:p>
          <a:p>
            <a:r>
              <a:rPr lang="da-DK" dirty="0"/>
              <a:t>- rollator </a:t>
            </a:r>
            <a:endParaRPr lang="da-DK" dirty="0"/>
          </a:p>
          <a:p>
            <a:r>
              <a:rPr lang="da-DK" dirty="0"/>
              <a:t>- god belysning 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osv</a:t>
            </a:r>
            <a:r>
              <a:rPr lang="da-DK" dirty="0"/>
              <a:t>…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Der er efterhånden defineret mange typer af diabetes. I skal kun kunne type 1 og 2. </a:t>
            </a:r>
            <a:endParaRPr lang="da-DK" dirty="0"/>
          </a:p>
          <a:p>
            <a:r>
              <a:rPr lang="da-DK" dirty="0"/>
              <a:t>LADA kaldes </a:t>
            </a:r>
            <a:r>
              <a:rPr lang="da-DK" dirty="0" err="1"/>
              <a:t>ogs</a:t>
            </a:r>
            <a:r>
              <a:rPr lang="da-DK" dirty="0"/>
              <a:t> type 1.5 </a:t>
            </a:r>
            <a:r>
              <a:rPr lang="da-DK" dirty="0" err="1"/>
              <a:t>diabetees</a:t>
            </a:r>
            <a:r>
              <a:rPr lang="da-DK" dirty="0"/>
              <a:t>. Har kliniske ligheder med </a:t>
            </a:r>
            <a:r>
              <a:rPr lang="da-DK" dirty="0" err="1"/>
              <a:t>bpde</a:t>
            </a:r>
            <a:r>
              <a:rPr lang="da-DK" dirty="0"/>
              <a:t> type 1 og 2. Autoimmun som type 1, men ofte også insulin resistens. Langsommere ødelæggelse af beta celler i pancreas. </a:t>
            </a:r>
            <a:endParaRPr lang="da-DK" dirty="0"/>
          </a:p>
          <a:p>
            <a:r>
              <a:rPr lang="da-DK" dirty="0" err="1"/>
              <a:t>Mody</a:t>
            </a:r>
            <a:r>
              <a:rPr lang="da-DK" dirty="0"/>
              <a:t> er en arvelig, MONOGEN type diabetes. Type 1 og 2 er mere komplekse med flere forskellige gener samt miljø involveret.  Har en ineffektiv insulin produktion. </a:t>
            </a:r>
            <a:endParaRPr lang="da-DK" dirty="0"/>
          </a:p>
          <a:p>
            <a:endParaRPr lang="da-DK" dirty="0"/>
          </a:p>
          <a:p>
            <a:r>
              <a:rPr lang="da-DK" dirty="0"/>
              <a:t>Diabetes = passere igennem</a:t>
            </a:r>
            <a:endParaRPr lang="da-DK" dirty="0"/>
          </a:p>
          <a:p>
            <a:r>
              <a:rPr lang="da-DK" dirty="0"/>
              <a:t>Mellitus = sukker/sød. </a:t>
            </a:r>
            <a:endParaRPr lang="da-DK" dirty="0"/>
          </a:p>
          <a:p>
            <a:r>
              <a:rPr lang="da-DK" dirty="0" err="1"/>
              <a:t>Insipidus</a:t>
            </a:r>
            <a:r>
              <a:rPr lang="da-DK" dirty="0"/>
              <a:t> = uden smag. </a:t>
            </a:r>
            <a:endParaRPr lang="da-DK" dirty="0"/>
          </a:p>
          <a:p>
            <a:endParaRPr lang="da-DK" dirty="0"/>
          </a:p>
          <a:p>
            <a:r>
              <a:rPr lang="da-DK" dirty="0"/>
              <a:t>Sygdommen </a:t>
            </a:r>
            <a:r>
              <a:rPr lang="da-DK" dirty="0" err="1"/>
              <a:t>diabets</a:t>
            </a:r>
            <a:r>
              <a:rPr lang="da-DK" dirty="0"/>
              <a:t> </a:t>
            </a:r>
            <a:r>
              <a:rPr lang="da-DK" dirty="0" err="1"/>
              <a:t>insipidus</a:t>
            </a:r>
            <a:r>
              <a:rPr lang="da-DK" dirty="0"/>
              <a:t> er ikke en del af gruppen af sygdomme med forhøjet glukose. Den er </a:t>
            </a:r>
            <a:r>
              <a:rPr lang="da-DK" dirty="0" err="1"/>
              <a:t>karaktereiseret</a:t>
            </a:r>
            <a:r>
              <a:rPr lang="da-DK" dirty="0"/>
              <a:t> ved stor urinproduktion, op til 10-20 liter/døgn. Kan </a:t>
            </a:r>
            <a:r>
              <a:rPr lang="da-DK" dirty="0" err="1"/>
              <a:t>skylders</a:t>
            </a:r>
            <a:r>
              <a:rPr lang="da-DK" dirty="0"/>
              <a:t> flere ting, </a:t>
            </a:r>
            <a:r>
              <a:rPr lang="da-DK" dirty="0" err="1"/>
              <a:t>bla</a:t>
            </a:r>
            <a:r>
              <a:rPr lang="da-DK" dirty="0"/>
              <a:t> mangel på </a:t>
            </a:r>
            <a:r>
              <a:rPr lang="da-DK" dirty="0" err="1"/>
              <a:t>antidiretisk</a:t>
            </a:r>
            <a:r>
              <a:rPr lang="da-DK" dirty="0"/>
              <a:t> hormon. Patienter bliver her også svært tørstige, men er ikke en ”rigtig” diabetes, da de ikke har forhøjet blodglukose. </a:t>
            </a:r>
            <a:br>
              <a:rPr lang="da-DK" dirty="0"/>
            </a:br>
            <a:br>
              <a:rPr lang="da-DK" dirty="0"/>
            </a:br>
            <a:r>
              <a:rPr lang="da-DK" dirty="0"/>
              <a:t>Graviditeten virker </a:t>
            </a:r>
            <a:r>
              <a:rPr lang="da-DK" dirty="0" err="1"/>
              <a:t>diabetogen</a:t>
            </a:r>
            <a:r>
              <a:rPr lang="da-DK" dirty="0"/>
              <a:t>. Hormonelle forhold fører til højere blodglukoseniveauer hos gravide, nedsat glukosetolerance, øget plasmainsulin og hypertrofi af de Langerhanske øer.</a:t>
            </a:r>
            <a:br>
              <a:rPr lang="da-DK" dirty="0"/>
            </a:br>
            <a:r>
              <a:rPr lang="da-DK" dirty="0"/>
              <a:t>Under graviditeten skal insulinproduktionen øges. Hos nogle kvinder øges den ikke tilstrækkeligt, hvilket medfører dårligere regulering af blodglukose </a:t>
            </a:r>
            <a:endParaRPr lang="da-DK" dirty="0"/>
          </a:p>
          <a:p>
            <a:endParaRPr lang="da-DK" dirty="0"/>
          </a:p>
          <a:p>
            <a:r>
              <a:rPr lang="da-DK" dirty="0"/>
              <a:t>Sekundær diabetes: cystisk fibrose, </a:t>
            </a:r>
            <a:r>
              <a:rPr lang="da-DK" dirty="0" err="1"/>
              <a:t>pancreatit</a:t>
            </a:r>
            <a:r>
              <a:rPr lang="da-DK" dirty="0"/>
              <a:t>, pancreas cancer, operation med fjernelse af dele af pancreas, medicininduceret (</a:t>
            </a:r>
            <a:r>
              <a:rPr lang="da-DK" dirty="0" err="1"/>
              <a:t>prednisolon</a:t>
            </a:r>
            <a:r>
              <a:rPr lang="da-DK" dirty="0"/>
              <a:t>, antipsykotika). 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det akut?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a-DK" dirty="0"/>
              <a:t>Bemærk der trækkes ned i trøjen. Hvad sker der for halsen? kunne det være struma (forstørret skjoldbrusk kirtel, som kan ses ved både hypo- og hyperthyreose, samt ved god og ondartede tumorer)?</a:t>
            </a:r>
            <a:endParaRPr lang="da-DK" dirty="0"/>
          </a:p>
          <a:p>
            <a:endParaRPr lang="da-DK" dirty="0"/>
          </a:p>
          <a:p>
            <a:r>
              <a:rPr lang="da-DK" dirty="0"/>
              <a:t>stofskiftesygdomme (både for højt og for lavt stofskifte) kan påvirke knogleomsætningen og føre til øget risiko for osteoporose:</a:t>
            </a:r>
            <a:endParaRPr lang="da-DK" dirty="0"/>
          </a:p>
          <a:p>
            <a:r>
              <a:rPr lang="da-DK" dirty="0"/>
              <a:t>Ved </a:t>
            </a:r>
            <a:r>
              <a:rPr lang="da-DK" dirty="0" err="1"/>
              <a:t>hyperthyreose</a:t>
            </a:r>
            <a:r>
              <a:rPr lang="da-DK" dirty="0"/>
              <a:t> (for højt stofskifte):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Øget knogleomsætning med dominerende nedbrydning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Accelereret knogletab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Øget risiko for frakturer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Særligt </a:t>
            </a:r>
            <a:r>
              <a:rPr lang="da-DK" dirty="0" err="1"/>
              <a:t>postmenopausale</a:t>
            </a:r>
            <a:r>
              <a:rPr lang="da-DK" dirty="0"/>
              <a:t> kvinder er i risiko</a:t>
            </a:r>
            <a:endParaRPr lang="da-DK" dirty="0"/>
          </a:p>
          <a:p>
            <a:r>
              <a:rPr lang="da-DK" dirty="0"/>
              <a:t>Ved </a:t>
            </a:r>
            <a:r>
              <a:rPr lang="da-DK" dirty="0" err="1"/>
              <a:t>hypothyreose</a:t>
            </a:r>
            <a:r>
              <a:rPr lang="da-DK" dirty="0"/>
              <a:t> (for lavt stofskifte):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Nedsat knogleomsætning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Kan også påvirke knoglekvaliteten negativt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Øget frakturrisiko, særligt ved ubehandlet </a:t>
            </a:r>
            <a:r>
              <a:rPr lang="da-DK" dirty="0" err="1"/>
              <a:t>hypothyreose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Osteoporose! Forsigtighed ved træning. Undgå fald.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Obs på stofskifte?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Osteoporose risikofaktorer: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/>
              <a:t>Alder (72 år) Køn (kvinde, </a:t>
            </a:r>
            <a:r>
              <a:rPr lang="da-DK" dirty="0" err="1"/>
              <a:t>postmenopausal</a:t>
            </a:r>
            <a:r>
              <a:rPr lang="da-DK" dirty="0"/>
              <a:t>), (hoftefraktur: </a:t>
            </a:r>
            <a:r>
              <a:rPr lang="da-DK" dirty="0" err="1"/>
              <a:t>diagnosisk</a:t>
            </a:r>
            <a:r>
              <a:rPr lang="da-DK" dirty="0"/>
              <a:t> hvis lavenergifraktur) Struma (potentiel påvirkning af knogleomsætningen)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Shorts + t-shirt + kasket </a:t>
            </a:r>
            <a:endParaRPr lang="da-DK" dirty="0"/>
          </a:p>
          <a:p>
            <a:r>
              <a:rPr lang="da-DK" b="1" dirty="0"/>
              <a:t>Det aksiale skelet omfatter hovedets skelet, kranium (K), rygsøjlen, </a:t>
            </a:r>
            <a:r>
              <a:rPr lang="da-DK" b="1" dirty="0" err="1"/>
              <a:t>columna</a:t>
            </a:r>
            <a:r>
              <a:rPr lang="da-DK" b="1" dirty="0"/>
              <a:t> </a:t>
            </a:r>
            <a:r>
              <a:rPr lang="da-DK" b="1" dirty="0" err="1"/>
              <a:t>vertebralis</a:t>
            </a:r>
            <a:r>
              <a:rPr lang="da-DK" b="1" dirty="0"/>
              <a:t> (V), ribben, </a:t>
            </a:r>
            <a:r>
              <a:rPr lang="da-DK" b="1" dirty="0" err="1"/>
              <a:t>costae</a:t>
            </a:r>
            <a:r>
              <a:rPr lang="da-DK" b="1" dirty="0"/>
              <a:t> (C) og brystben, </a:t>
            </a:r>
            <a:r>
              <a:rPr lang="da-DK" b="1" dirty="0" err="1"/>
              <a:t>sternum</a:t>
            </a:r>
            <a:r>
              <a:rPr lang="da-DK" b="1" dirty="0"/>
              <a:t> (S)</a:t>
            </a:r>
            <a:r>
              <a:rPr lang="da-DK" dirty="0"/>
              <a:t>.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 må gerne have en ide om årsagerne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Ikke anæmi ved akut blødning</a:t>
            </a:r>
            <a:endParaRPr lang="da-DK" dirty="0"/>
          </a:p>
          <a:p>
            <a:r>
              <a:rPr lang="da-DK" dirty="0"/>
              <a:t>Kan i nævne eksempler på hvorfor man kan mangle B12, </a:t>
            </a:r>
            <a:r>
              <a:rPr lang="da-DK" dirty="0" err="1"/>
              <a:t>folinsyre</a:t>
            </a:r>
            <a:r>
              <a:rPr lang="da-DK" dirty="0"/>
              <a:t> el. jern? </a:t>
            </a:r>
            <a:endParaRPr lang="da-DK" dirty="0"/>
          </a:p>
          <a:p>
            <a:r>
              <a:rPr lang="da-DK" dirty="0" err="1"/>
              <a:t>Hæmolyse</a:t>
            </a:r>
            <a:r>
              <a:rPr lang="da-DK" dirty="0"/>
              <a:t> ved fx mekanisk hjerteklap </a:t>
            </a:r>
            <a:endParaRPr lang="da-DK" dirty="0"/>
          </a:p>
          <a:p>
            <a:endParaRPr lang="da-DK" dirty="0"/>
          </a:p>
          <a:p>
            <a:r>
              <a:rPr lang="da-DK" dirty="0"/>
              <a:t>Kraftige menstruationsblødninger </a:t>
            </a:r>
            <a:endParaRPr lang="da-DK" dirty="0"/>
          </a:p>
          <a:p>
            <a:r>
              <a:rPr lang="da-DK" dirty="0"/>
              <a:t>Inflammatorisk tarmsygdom </a:t>
            </a:r>
            <a:endParaRPr lang="da-DK" dirty="0"/>
          </a:p>
          <a:p>
            <a:r>
              <a:rPr lang="da-DK" dirty="0"/>
              <a:t>Sivblødning fra ulcus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Hgb</a:t>
            </a:r>
            <a:r>
              <a:rPr lang="da-DK" dirty="0"/>
              <a:t> er det som ilt binder til. Når der er færre </a:t>
            </a:r>
            <a:r>
              <a:rPr lang="da-DK" dirty="0" err="1"/>
              <a:t>erythrocytter</a:t>
            </a:r>
            <a:r>
              <a:rPr lang="da-DK" dirty="0"/>
              <a:t> med </a:t>
            </a:r>
            <a:r>
              <a:rPr lang="da-DK" dirty="0" err="1"/>
              <a:t>hgb</a:t>
            </a:r>
            <a:r>
              <a:rPr lang="da-DK" dirty="0"/>
              <a:t> kommer der mindre ilt rundt i kroppen </a:t>
            </a:r>
            <a:endParaRPr lang="da-DK" dirty="0"/>
          </a:p>
          <a:p>
            <a:r>
              <a:rPr lang="da-DK" dirty="0"/>
              <a:t>Det må i godt have en forståelse for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76058-94B2-407C-B755-B7A5C6D919AC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i med på hvad </a:t>
            </a:r>
            <a:r>
              <a:rPr lang="da-DK" dirty="0" err="1"/>
              <a:t>præmenopausal</a:t>
            </a:r>
            <a:r>
              <a:rPr lang="da-DK" dirty="0"/>
              <a:t> betyder? </a:t>
            </a:r>
            <a:endParaRPr lang="da-DK" dirty="0"/>
          </a:p>
          <a:p>
            <a:r>
              <a:rPr lang="da-DK" dirty="0"/>
              <a:t>Hvad er behandlingen? </a:t>
            </a:r>
            <a:endParaRPr lang="da-DK" dirty="0"/>
          </a:p>
          <a:p>
            <a:r>
              <a:rPr lang="da-DK" dirty="0"/>
              <a:t>Skal der udredes yderligere? </a:t>
            </a:r>
            <a:endParaRPr lang="da-DK" dirty="0"/>
          </a:p>
          <a:p>
            <a:endParaRPr lang="da-DK" dirty="0"/>
          </a:p>
          <a:p>
            <a:r>
              <a:rPr lang="da-DK" dirty="0"/>
              <a:t>Der findes mange forskellige slags anæmier!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Diabetes mellitus = sød urin – i gammel tid smagte man på urinen !</a:t>
            </a:r>
            <a:endParaRPr lang="da-DK" dirty="0"/>
          </a:p>
          <a:p>
            <a:endParaRPr lang="da-DK" dirty="0"/>
          </a:p>
          <a:p>
            <a:r>
              <a:rPr lang="da-DK" dirty="0"/>
              <a:t>Hvorfor får man DM? </a:t>
            </a:r>
            <a:r>
              <a:rPr lang="da-DK" dirty="0" err="1"/>
              <a:t>Multifaktorielt</a:t>
            </a:r>
            <a:r>
              <a:rPr lang="da-DK" dirty="0"/>
              <a:t> </a:t>
            </a:r>
            <a:endParaRPr lang="da-DK" dirty="0"/>
          </a:p>
          <a:p>
            <a:endParaRPr lang="da-DK" dirty="0"/>
          </a:p>
          <a:p>
            <a:r>
              <a:rPr lang="da-DK" dirty="0"/>
              <a:t>Nogle vil aldrig få det selv om de lever af bacon og stjernemix </a:t>
            </a:r>
            <a:endParaRPr lang="da-DK" dirty="0"/>
          </a:p>
          <a:p>
            <a:r>
              <a:rPr lang="da-DK" dirty="0"/>
              <a:t>Andre vil få det uanset hvor sundt de spiser – genetik </a:t>
            </a:r>
            <a:endParaRPr lang="da-DK" dirty="0"/>
          </a:p>
          <a:p>
            <a:endParaRPr lang="da-DK" dirty="0"/>
          </a:p>
          <a:p>
            <a:r>
              <a:rPr lang="da-DK" dirty="0"/>
              <a:t>Medicininduceret: </a:t>
            </a:r>
            <a:endParaRPr lang="da-DK" dirty="0"/>
          </a:p>
          <a:p>
            <a:r>
              <a:rPr lang="da-DK" dirty="0"/>
              <a:t>- </a:t>
            </a:r>
            <a:r>
              <a:rPr lang="da-DK" dirty="0" err="1"/>
              <a:t>Prednisolon</a:t>
            </a:r>
            <a:r>
              <a:rPr lang="da-DK" dirty="0"/>
              <a:t>, HIV medicin </a:t>
            </a:r>
            <a:r>
              <a:rPr lang="en-US" altLang="da-DK" dirty="0"/>
              <a:t>mm</a:t>
            </a:r>
            <a:endParaRPr lang="en-US" altLang="da-DK" dirty="0"/>
          </a:p>
          <a:p>
            <a:r>
              <a:rPr lang="da-DK" dirty="0"/>
              <a:t> Vil oftest gå væk igen ved ophør </a:t>
            </a:r>
            <a:endParaRPr lang="da-DK" dirty="0"/>
          </a:p>
          <a:p>
            <a:endParaRPr lang="en-US" altLang="da-DK" dirty="0"/>
          </a:p>
          <a:p>
            <a:r>
              <a:rPr lang="en-US" altLang="da-DK" dirty="0"/>
              <a:t>Tyder på, at medicin-induceret diabetes ofte ligner type 2 diabetes, hvor der primært er tale om nedsat følsomhed for insulin (insulinresistens) frem for mangel på insulin.</a:t>
            </a:r>
            <a:endParaRPr lang="en-US" altLang="da-DK" dirty="0"/>
          </a:p>
          <a:p>
            <a:r>
              <a:rPr lang="en-US" altLang="da-DK" dirty="0"/>
              <a:t>Det afhænger dog af medicinen; for eksempel kan kortikosteroider forårsage både insulinresistens og nedsat insulinproduktion.</a:t>
            </a:r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Anæmi ved kronisk sygdom – kan være transfusionskrævende </a:t>
            </a:r>
            <a:endParaRPr lang="da-DK" dirty="0"/>
          </a:p>
          <a:p>
            <a:endParaRPr lang="da-DK" dirty="0"/>
          </a:p>
          <a:p>
            <a:r>
              <a:rPr lang="da-DK" dirty="0"/>
              <a:t>Cytokiner er en slags signalproteiner der er med til at aktivere immunsystemet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a-DK" dirty="0"/>
              <a:t>Skal vide faktor V leiden er en arvelig sygdom der øger risikoen for tromber</a:t>
            </a:r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Overvej en gennemgang af hæmatopoiesen og knoglemarven til næste undervisningsgang. Kan måske lette forståelsen af de enkelte sygdomme hvis man ved hvilke cellelinjer der hovedsagligt er påvirket.</a:t>
            </a:r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&lt;5 års overlevelse for ældre </a:t>
            </a:r>
            <a:endParaRPr lang="da-DK" dirty="0"/>
          </a:p>
          <a:p>
            <a:r>
              <a:rPr lang="da-DK" dirty="0"/>
              <a:t>Op til 50% overlevelse for yngre og raske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Ekstrabladet har skrevet utrolig meget om at Jan Fog (kendt ejendomsmægler) har CLL – for 10 år siden… Han døde godt nok, så nok et dårligt eksempel…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Man skal få mistanke om lymfom på halsen ved en uøm, fast tumor i en lymfeknude &gt; 2 cm, der tiltager i størrelse i mere end to uger, eller som ikke er normaliseret efter fire uger. </a:t>
            </a:r>
            <a:endParaRPr lang="en-US"/>
          </a:p>
          <a:p>
            <a:endParaRPr lang="en-US"/>
          </a:p>
          <a:p>
            <a:r>
              <a:rPr lang="en-US"/>
              <a:t>Bløde og elastiske knuder - tænk gennemgået infektion</a:t>
            </a:r>
            <a:endParaRPr lang="en-US"/>
          </a:p>
          <a:p>
            <a:r>
              <a:rPr lang="en-US"/>
              <a:t>Ømme, bløde og rubor - tænk akut infektion</a:t>
            </a:r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Lymfeknuder suspekte for </a:t>
            </a:r>
            <a:r>
              <a:rPr lang="da-DK" dirty="0" err="1"/>
              <a:t>lymfom</a:t>
            </a:r>
            <a:r>
              <a:rPr lang="da-DK" dirty="0"/>
              <a:t> er typisk over 1-2 cm i diameter. De er </a:t>
            </a:r>
            <a:r>
              <a:rPr lang="da-DK" dirty="0" err="1"/>
              <a:t>uømme</a:t>
            </a:r>
            <a:r>
              <a:rPr lang="da-DK" dirty="0"/>
              <a:t>, faste og kan være mobile.</a:t>
            </a:r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/>
              <a:t>Der er mange undertyper af NHL </a:t>
            </a:r>
            <a:endParaRPr lang="da-DK" dirty="0"/>
          </a:p>
          <a:p>
            <a:endParaRPr lang="da-DK" dirty="0"/>
          </a:p>
          <a:p>
            <a:r>
              <a:rPr lang="da-DK" dirty="0"/>
              <a:t>Generelt er symptomerne på maligne hæmatologiske sygdomme ret vage – men generelt obs ved hævede lymfeknuder og B-</a:t>
            </a:r>
            <a:r>
              <a:rPr lang="da-DK" dirty="0" err="1"/>
              <a:t>symp</a:t>
            </a:r>
            <a:r>
              <a:rPr lang="da-DK" dirty="0"/>
              <a:t>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”ALL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children</a:t>
            </a:r>
            <a:r>
              <a:rPr lang="da-DK" dirty="0"/>
              <a:t>” – TV serie fra 1970. Navnet kan måske hjælpe til at huske at ALL rammer børn?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er en snyder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en-US" altLang="da-DK" dirty="0"/>
              <a:t>Lipom:</a:t>
            </a:r>
            <a:endParaRPr lang="en-US" altLang="da-DK" dirty="0"/>
          </a:p>
          <a:p>
            <a:r>
              <a:rPr lang="da-DK" dirty="0"/>
              <a:t>https://danderm-pdv.is.kkh.dk/atlas/7-62.html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 bruger nu til dags næsten kun HbA1c ved DM2 </a:t>
            </a:r>
            <a:endParaRPr lang="da-DK" dirty="0"/>
          </a:p>
          <a:p>
            <a:r>
              <a:rPr lang="da-DK" dirty="0"/>
              <a:t>Prædiabetes</a:t>
            </a:r>
            <a:endParaRPr lang="da-DK" dirty="0"/>
          </a:p>
          <a:p>
            <a:r>
              <a:rPr lang="da-DK" dirty="0"/>
              <a:t>HbA1c er </a:t>
            </a:r>
            <a:r>
              <a:rPr lang="da-DK" dirty="0" err="1"/>
              <a:t>glykeret</a:t>
            </a:r>
            <a:r>
              <a:rPr lang="da-DK" dirty="0"/>
              <a:t> hæmoglobin molekyler. </a:t>
            </a:r>
            <a:r>
              <a:rPr lang="en-US" altLang="da-DK" dirty="0"/>
              <a:t>Altså hæmoglobin forbundet til et sukkermolekyle/kulhydrat</a:t>
            </a:r>
            <a:endParaRPr lang="da-DK" dirty="0"/>
          </a:p>
          <a:p>
            <a:r>
              <a:rPr lang="da-DK" dirty="0" err="1"/>
              <a:t>Glykeringen</a:t>
            </a:r>
            <a:r>
              <a:rPr lang="da-DK" dirty="0"/>
              <a:t> sker i hele erytrocyttens levetid og jo højere glukoseniveau i blodet jo højere HbA1c. </a:t>
            </a:r>
            <a:endParaRPr lang="da-DK" dirty="0"/>
          </a:p>
          <a:p>
            <a:r>
              <a:rPr lang="da-DK" dirty="0"/>
              <a:t>Det målte HbA1c vil derfor være et udtryk for den gennemsnitlige koncentration af glukose i blodet 10-12 uger før prøven tages (levetid for erytrocytter er </a:t>
            </a:r>
            <a:r>
              <a:rPr lang="da-DK" dirty="0" err="1"/>
              <a:t>ca</a:t>
            </a:r>
            <a:r>
              <a:rPr lang="da-DK" dirty="0"/>
              <a:t> 3 </a:t>
            </a:r>
            <a:r>
              <a:rPr lang="da-DK" dirty="0" err="1"/>
              <a:t>mdr</a:t>
            </a:r>
            <a:r>
              <a:rPr lang="da-DK" dirty="0"/>
              <a:t>)</a:t>
            </a:r>
            <a:endParaRPr lang="da-DK" dirty="0"/>
          </a:p>
          <a:p>
            <a:r>
              <a:rPr lang="da-DK" dirty="0"/>
              <a:t>HbA1c er antallet af </a:t>
            </a:r>
            <a:r>
              <a:rPr lang="da-DK" dirty="0" err="1"/>
              <a:t>glykerede</a:t>
            </a:r>
            <a:r>
              <a:rPr lang="da-DK" dirty="0"/>
              <a:t> hæmoglobinmolekyler (mmol) i forhold til det totale antal hæmoglobinmolekyler (mol) udtrykt i "mmol per mol" </a:t>
            </a:r>
            <a:br>
              <a:rPr lang="da-DK" dirty="0"/>
            </a:br>
            <a:br>
              <a:rPr lang="da-DK" dirty="0"/>
            </a:br>
            <a:r>
              <a:rPr lang="da-DK" dirty="0"/>
              <a:t>Grafen er i mg/dl! Bruges i USA fremfor mmol/L</a:t>
            </a:r>
            <a:endParaRPr lang="da-DK" dirty="0"/>
          </a:p>
          <a:p>
            <a:endParaRPr lang="da-DK" dirty="0"/>
          </a:p>
          <a:p>
            <a:r>
              <a:rPr lang="da-DK" dirty="0"/>
              <a:t>Faste blodsukker er fastende fra midnat i mindst 6 timer. </a:t>
            </a:r>
            <a:endParaRPr lang="da-DK" dirty="0"/>
          </a:p>
          <a:p>
            <a:r>
              <a:rPr lang="da-DK" dirty="0"/>
              <a:t>Blodsukker er højere end 11 mmol/l efter et måltid (eller 2 timer efter sukkerbelastning). Hvis der ikke er symptomer på forhøjet blodsukker, kræves der 2 forhøjede blodsukkermålinger for at være sikker på diagnosen. Er der symptomer, er det kun nødvendigt at måle et forhøjet blodsukkermåling 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Insulin transporterer sukker ind i cellerne – hvis ingen insulin = højt BS </a:t>
            </a:r>
            <a:endParaRPr lang="da-DK" dirty="0"/>
          </a:p>
          <a:p>
            <a:endParaRPr lang="da-DK" dirty="0"/>
          </a:p>
          <a:p>
            <a:r>
              <a:rPr lang="en-US" altLang="da-DK" dirty="0"/>
              <a:t>Når antal betaceller er tilpas lavt falder insulin nivea gradvist. Muskler og fedt kan ikke lige så godt optage sukker fra blodet samt hindre udskillelsen af sukker fra leveren.</a:t>
            </a:r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a-DK" dirty="0"/>
              <a:t>Mening med galskaben?:</a:t>
            </a:r>
            <a:endParaRPr lang="en-US" altLang="da-DK" dirty="0"/>
          </a:p>
          <a:p>
            <a:r>
              <a:rPr lang="en-US" altLang="da-DK" dirty="0"/>
              <a:t>Øget vandladnign pga øget sukker nivau i blodet -&gt; tisses ud med ekstra væske</a:t>
            </a:r>
            <a:endParaRPr lang="en-US" altLang="da-DK" dirty="0"/>
          </a:p>
          <a:p>
            <a:r>
              <a:rPr lang="en-US" altLang="da-DK" dirty="0"/>
              <a:t>-&gt; dehydrering -&gt; tørst, hovedpine, vægttab.</a:t>
            </a:r>
            <a:endParaRPr lang="en-US" altLang="da-DK" dirty="0"/>
          </a:p>
          <a:p>
            <a:endParaRPr lang="en-US" altLang="da-DK" dirty="0"/>
          </a:p>
          <a:p>
            <a:r>
              <a:rPr lang="en-US" altLang="da-DK" dirty="0"/>
              <a:t>Øget appetit og træthed (kroppen mangler energi, selvom der er rigeligt i blodet!)</a:t>
            </a:r>
            <a:endParaRPr lang="en-US" altLang="da-DK" dirty="0"/>
          </a:p>
          <a:p>
            <a:r>
              <a:rPr lang="en-US" altLang="da-DK" dirty="0"/>
              <a:t>Øget blodsukker giver gode betingelser for infektioner i blod og slimhinder</a:t>
            </a:r>
            <a:endParaRPr lang="en-US" altLang="da-DK" dirty="0"/>
          </a:p>
          <a:p>
            <a:endParaRPr lang="en-US" altLang="da-DK" dirty="0"/>
          </a:p>
          <a:p>
            <a:r>
              <a:rPr lang="en-US" altLang="da-DK" dirty="0"/>
              <a:t>Forhøjet bs kan får linsen i øjet til at hæve -&gt; slørret syn</a:t>
            </a:r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>
                <a:sym typeface="+mn-ea"/>
              </a:rPr>
              <a:t>Det forhøjede blodsukker påvirker også sukkerindholdet i sekreter og væv, hvilket giver bedre vækstbetingelser for </a:t>
            </a:r>
            <a:r>
              <a:rPr lang="da-DK" dirty="0" err="1">
                <a:sym typeface="+mn-ea"/>
              </a:rPr>
              <a:t>candidasvampen</a:t>
            </a:r>
            <a:r>
              <a:rPr lang="da-DK" dirty="0">
                <a:sym typeface="+mn-ea"/>
              </a:rPr>
              <a:t>. Svampen trives og formerer sig bedre i et sukkerholdigt miljø.</a:t>
            </a:r>
            <a:endParaRPr lang="da-DK" dirty="0"/>
          </a:p>
          <a:p>
            <a:pPr>
              <a:buFont typeface="+mj-lt"/>
              <a:buAutoNum type="arabicPeriod"/>
            </a:pPr>
            <a:r>
              <a:rPr lang="da-DK" dirty="0" err="1">
                <a:sym typeface="+mn-ea"/>
              </a:rPr>
              <a:t>Hyperglykæmi</a:t>
            </a:r>
            <a:r>
              <a:rPr lang="da-DK" dirty="0">
                <a:sym typeface="+mn-ea"/>
              </a:rPr>
              <a:t> påvirker immunforsvaret negativt: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>
                <a:sym typeface="+mn-ea"/>
              </a:rPr>
              <a:t>Nedsat funktion af de hvide blodlegemer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>
                <a:sym typeface="+mn-ea"/>
              </a:rPr>
              <a:t>Dårligere mikrocirkulation</a:t>
            </a:r>
            <a:endParaRPr lang="da-DK" dirty="0"/>
          </a:p>
          <a:p>
            <a:pPr>
              <a:buFont typeface="Arial" panose="020B0604020202020204" pitchFamily="34" charset="0"/>
              <a:buChar char="•"/>
            </a:pPr>
            <a:r>
              <a:rPr lang="da-DK" dirty="0">
                <a:sym typeface="+mn-ea"/>
              </a:rPr>
              <a:t>Generelt nedsat immunrespons</a:t>
            </a:r>
            <a:endParaRPr lang="da-DK" dirty="0"/>
          </a:p>
          <a:p>
            <a:pPr>
              <a:buFont typeface="+mj-lt"/>
              <a:buAutoNum type="arabicPeriod" startAt="3"/>
            </a:pPr>
            <a:r>
              <a:rPr lang="da-DK" dirty="0">
                <a:sym typeface="+mn-ea"/>
              </a:rPr>
              <a:t>Højt blodsukker kan også påvirke pH-værdien i vagina, hvilket ændrer det normale bakterielle miljø der ellers hjælper med at holde svampevækst under kontrol.</a:t>
            </a:r>
            <a:endParaRPr lang="da-DK" dirty="0"/>
          </a:p>
          <a:p>
            <a:endParaRPr lang="en-US" alt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36B5B-D45D-41CF-9A14-B680EBE38288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ctrTitle"/>
          </p:nvPr>
        </p:nvSpPr>
        <p:spPr>
          <a:xfrm>
            <a:off x="4653915" y="666750"/>
            <a:ext cx="7251065" cy="2216785"/>
          </a:xfrm>
        </p:spPr>
        <p:txBody>
          <a:bodyPr lIns="0" tIns="0" rIns="0" bIns="0" anchor="b" anchorCtr="0">
            <a:noAutofit/>
            <a:scene3d>
              <a:camera prst="obliqueTopRight"/>
              <a:lightRig rig="threePt" dir="t"/>
            </a:scene3d>
          </a:bodyPr>
          <a:lstStyle>
            <a:lvl1pPr algn="ctr">
              <a:lnSpc>
                <a:spcPct val="130000"/>
              </a:lnSpc>
              <a:defRPr sz="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1">
              <a:rPr lang="en-US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latin typeface="+mn-lt"/>
                <a:ea typeface="+mn-ea"/>
                <a:cs typeface="+mn-cs"/>
              </a:rPr>
              <a:t>Andreas Svendsen</a:t>
            </a:r>
            <a:endParaRPr lang="zh-CN" altLang="en-US" strike="noStrike" noProof="1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Subtitle style"/>
          <p:cNvSpPr>
            <a:spLocks noGrp="1"/>
          </p:cNvSpPr>
          <p:nvPr>
            <p:ph type="subTitle" idx="1"/>
          </p:nvPr>
        </p:nvSpPr>
        <p:spPr>
          <a:xfrm>
            <a:off x="4653915" y="3129915"/>
            <a:ext cx="7252335" cy="2885440"/>
          </a:xfrm>
        </p:spPr>
        <p:txBody>
          <a:bodyPr lIns="0" tIns="0" rIns="0" bIns="0">
            <a:normAutofit/>
            <a:scene3d>
              <a:camera prst="obliqueTopRight"/>
              <a:lightRig rig="threePt" dir="t"/>
            </a:scene3d>
          </a:bodyPr>
          <a:lstStyle>
            <a:lvl1pPr marL="0" indent="0" algn="ctr">
              <a:buNone/>
              <a:defRPr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"/>
          <p:cNvCxnSpPr/>
          <p:nvPr/>
        </p:nvCxnSpPr>
        <p:spPr>
          <a:xfrm>
            <a:off x="289560" y="18923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"/>
          <p:cNvSpPr>
            <a:spLocks noGrp="1" noChangeAspect="1"/>
          </p:cNvSpPr>
          <p:nvPr>
            <p:ph type="pic" idx="13"/>
          </p:nvPr>
        </p:nvSpPr>
        <p:spPr>
          <a:xfrm>
            <a:off x="311150" y="1757680"/>
            <a:ext cx="4212590" cy="3689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ctrTitle"/>
          </p:nvPr>
        </p:nvSpPr>
        <p:spPr>
          <a:xfrm>
            <a:off x="4653915" y="666750"/>
            <a:ext cx="7251065" cy="2216785"/>
          </a:xfrm>
        </p:spPr>
        <p:txBody>
          <a:bodyPr lIns="0" tIns="0" rIns="0" bIns="0" anchor="b" anchorCtr="0">
            <a:noAutofit/>
            <a:scene3d>
              <a:camera prst="obliqueTopRight"/>
              <a:lightRig rig="threePt" dir="t"/>
            </a:scene3d>
          </a:bodyPr>
          <a:lstStyle>
            <a:lvl1pPr algn="ctr">
              <a:lnSpc>
                <a:spcPct val="130000"/>
              </a:lnSpc>
              <a:defRPr sz="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1">
              <a:rPr lang="en-US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Andreas Svendsen</a:t>
            </a:r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Subtitle style"/>
          <p:cNvSpPr>
            <a:spLocks noGrp="1"/>
          </p:cNvSpPr>
          <p:nvPr>
            <p:ph type="subTitle" idx="1"/>
          </p:nvPr>
        </p:nvSpPr>
        <p:spPr>
          <a:xfrm>
            <a:off x="4653915" y="3129915"/>
            <a:ext cx="7252335" cy="2885440"/>
          </a:xfrm>
        </p:spPr>
        <p:txBody>
          <a:bodyPr lIns="0" tIns="0" rIns="0" bIns="0">
            <a:normAutofit/>
            <a:scene3d>
              <a:camera prst="obliqueTopRight"/>
              <a:lightRig rig="threePt" dir="t"/>
            </a:scene3d>
          </a:bodyPr>
          <a:lstStyle>
            <a:lvl1pPr marL="0" indent="0" algn="ctr">
              <a:buNone/>
              <a:defRPr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"/>
          <p:cNvCxnSpPr/>
          <p:nvPr/>
        </p:nvCxnSpPr>
        <p:spPr>
          <a:xfrm>
            <a:off x="289560" y="18923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"/>
          <p:cNvSpPr>
            <a:spLocks noGrp="1" noChangeAspect="1"/>
          </p:cNvSpPr>
          <p:nvPr>
            <p:ph type="pic" idx="13"/>
          </p:nvPr>
        </p:nvSpPr>
        <p:spPr>
          <a:xfrm>
            <a:off x="311150" y="1757680"/>
            <a:ext cx="4212590" cy="3689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283210" y="64198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ubject 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>
                <a:ln w="10160">
                  <a:solidFill>
                    <a:schemeClr val="accent5">
                      <a:alpha val="30000"/>
                    </a:schemeClr>
                  </a:solidFill>
                  <a:prstDash val="solid"/>
                </a:ln>
                <a:solidFill>
                  <a:srgbClr val="FFFFFF">
                    <a:alpha val="30000"/>
                  </a:srgb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style"/>
          <p:cNvSpPr>
            <a:spLocks noGrp="1"/>
          </p:cNvSpPr>
          <p:nvPr>
            <p:ph idx="13"/>
          </p:nvPr>
        </p:nvSpPr>
        <p:spPr>
          <a:xfrm>
            <a:off x="283210" y="64198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>
                            <p:txEl>
                              <p:pRg st="0" end="0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>
                            <p:txEl>
                              <p:pRg st="1" end="1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>
                            <p:txEl>
                              <p:pRg st="2" end="2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>
                            <p:txEl>
                              <p:pRg st="3" end="3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grpId="0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>
                            <p:txEl>
                              <p:pRg st="4" end="4"/>
                            </p:txEl>
                          </p:spTgt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Text style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306705" y="742950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500380" marR="0" lvl="1" indent="-22542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755650" marR="0" lvl="2" indent="-22288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990600" marR="0" lvl="3" indent="-22479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1246505" marR="0" lvl="4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ctrTitle"/>
          </p:nvPr>
        </p:nvSpPr>
        <p:spPr>
          <a:xfrm>
            <a:off x="4653915" y="666750"/>
            <a:ext cx="7251065" cy="2216785"/>
          </a:xfrm>
        </p:spPr>
        <p:txBody>
          <a:bodyPr lIns="0" tIns="0" rIns="0" bIns="0" anchor="b" anchorCtr="0">
            <a:noAutofit/>
            <a:scene3d>
              <a:camera prst="obliqueTopRight"/>
              <a:lightRig rig="threePt" dir="t"/>
            </a:scene3d>
          </a:bodyPr>
          <a:lstStyle>
            <a:lvl1pPr algn="ctr">
              <a:lnSpc>
                <a:spcPct val="130000"/>
              </a:lnSpc>
              <a:defRPr sz="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1">
              <a:rPr lang="en-US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zh-CN" altLang="en-US" strike="noStrike" noProof="1">
                <a:latin typeface="+mn-lt"/>
                <a:ea typeface="+mn-ea"/>
                <a:cs typeface="+mn-cs"/>
              </a:rPr>
              <a:t>Andreas Svendsen</a:t>
            </a:r>
            <a:endParaRPr lang="zh-CN" altLang="en-US" strike="noStrike" noProof="1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Subtitle style"/>
          <p:cNvSpPr>
            <a:spLocks noGrp="1"/>
          </p:cNvSpPr>
          <p:nvPr>
            <p:ph type="subTitle" idx="1"/>
          </p:nvPr>
        </p:nvSpPr>
        <p:spPr>
          <a:xfrm>
            <a:off x="4653915" y="3129915"/>
            <a:ext cx="7252335" cy="2885440"/>
          </a:xfrm>
        </p:spPr>
        <p:txBody>
          <a:bodyPr lIns="0" tIns="0" rIns="0" bIns="0">
            <a:normAutofit/>
            <a:scene3d>
              <a:camera prst="obliqueTopRight"/>
              <a:lightRig rig="threePt" dir="t"/>
            </a:scene3d>
          </a:bodyPr>
          <a:lstStyle>
            <a:lvl1pPr marL="0" indent="0" algn="ctr">
              <a:buNone/>
              <a:defRPr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"/>
          <p:cNvCxnSpPr/>
          <p:nvPr/>
        </p:nvCxnSpPr>
        <p:spPr>
          <a:xfrm>
            <a:off x="289560" y="18923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"/>
          <p:cNvSpPr>
            <a:spLocks noGrp="1" noChangeAspect="1"/>
          </p:cNvSpPr>
          <p:nvPr>
            <p:ph type="pic" idx="13"/>
          </p:nvPr>
        </p:nvSpPr>
        <p:spPr>
          <a:xfrm>
            <a:off x="311150" y="1757680"/>
            <a:ext cx="4212590" cy="3689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306705" y="742950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500380" marR="0" lvl="1" indent="-22542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755650" marR="0" lvl="2" indent="-22288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990600" marR="0" lvl="3" indent="-22479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1246505" marR="0" lvl="4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ubject 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>
                <a:ln w="10160">
                  <a:solidFill>
                    <a:schemeClr val="accent5">
                      <a:alpha val="30000"/>
                    </a:schemeClr>
                  </a:solidFill>
                  <a:prstDash val="solid"/>
                </a:ln>
                <a:solidFill>
                  <a:srgbClr val="FFFFFF">
                    <a:alpha val="30000"/>
                  </a:srgb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style"/>
          <p:cNvSpPr>
            <a:spLocks noGrp="1"/>
          </p:cNvSpPr>
          <p:nvPr>
            <p:ph idx="13"/>
          </p:nvPr>
        </p:nvSpPr>
        <p:spPr>
          <a:xfrm>
            <a:off x="306705" y="742950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421640" marR="0" lvl="1" indent="-22606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626110" marR="0" lvl="2" indent="-22542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800100" marR="0" lvl="3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993775" marR="0" lvl="4" indent="-22733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Text style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ubject 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>
                <a:ln w="10160">
                  <a:solidFill>
                    <a:schemeClr val="accent5">
                      <a:alpha val="30000"/>
                    </a:schemeClr>
                  </a:solidFill>
                  <a:prstDash val="solid"/>
                </a:ln>
                <a:solidFill>
                  <a:srgbClr val="FFFFFF">
                    <a:alpha val="30000"/>
                  </a:srgb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style"/>
          <p:cNvSpPr>
            <a:spLocks noGrp="1"/>
          </p:cNvSpPr>
          <p:nvPr>
            <p:ph idx="13"/>
          </p:nvPr>
        </p:nvSpPr>
        <p:spPr>
          <a:xfrm>
            <a:off x="306705" y="742950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421640" marR="0" lvl="1" indent="-22606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626110" marR="0" lvl="2" indent="-22542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800100" marR="0" lvl="3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993775" marR="0" lvl="4" indent="-22733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Text style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2000">
              <a:schemeClr val="tx1">
                <a:lumMod val="75000"/>
                <a:lumOff val="25000"/>
              </a:schemeClr>
            </a:gs>
            <a:gs pos="100000">
              <a:srgbClr val="6E5E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40386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Andreas Svendsen</a:t>
            </a:r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</a:fld>
            <a:endParaRPr lang="en-US"/>
          </a:p>
        </p:txBody>
      </p:sp>
      <p:sp>
        <p:nvSpPr>
          <p:cNvPr id="3" name="Master text style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2" name="Master title sty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2000">
              <a:schemeClr val="tx1">
                <a:lumMod val="75000"/>
                <a:lumOff val="25000"/>
              </a:schemeClr>
            </a:gs>
            <a:gs pos="100000">
              <a:srgbClr val="6E5E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40386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Master text style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2" name="Master title sty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2000">
              <a:schemeClr val="tx1">
                <a:lumMod val="75000"/>
                <a:lumOff val="25000"/>
              </a:schemeClr>
            </a:gs>
            <a:gs pos="100000">
              <a:srgbClr val="6E5E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40386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Andreas Svendsen</a:t>
            </a:r>
            <a:endParaRPr lang="en-US" dirty="0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</a:fld>
            <a:endParaRPr lang="en-US"/>
          </a:p>
        </p:txBody>
      </p:sp>
      <p:sp>
        <p:nvSpPr>
          <p:cNvPr id="3" name="Master text style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2" name="Master title sty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Georgia" panose="02040502050405020303" charset="0"/>
          <a:ea typeface="+mn-ea"/>
          <a:cs typeface="Georgia" panose="02040502050405020303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www.youtube.com/watch?v=ebgxcj3eJLA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.sv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17.jpeg"/><Relationship Id="rId1" Type="http://schemas.openxmlformats.org/officeDocument/2006/relationships/hyperlink" Target="https://www.youtube.com/watch?v=LO-hIUcLin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tiff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7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Sygdomslære: Medicin &amp; kirurgi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da-DK"/>
              <a:t>Endokrinologi &amp; hæmatologi</a:t>
            </a:r>
            <a:endParaRPr lang="en-US" altLang="da-DK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182245" y="774700"/>
            <a:ext cx="5096510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 </a:t>
            </a:r>
            <a:r>
              <a:rPr lang="en-US">
                <a:sym typeface="+mn-ea"/>
              </a:rPr>
              <a:t>Type 1-diabetes:</a:t>
            </a:r>
            <a:endParaRPr lang="en-US" alt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297170" y="179070"/>
            <a:ext cx="5681980" cy="359410"/>
          </a:xfrm>
        </p:spPr>
        <p:txBody>
          <a:bodyPr wrap="square"/>
          <a:p>
            <a:r>
              <a:rPr lang="en-US"/>
              <a:t>Ketoacidose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06705" y="742950"/>
            <a:ext cx="5720080" cy="5612130"/>
          </a:xfrm>
        </p:spPr>
        <p:txBody>
          <a:bodyPr wrap="square">
            <a:noAutofit/>
          </a:bodyPr>
          <a:lstStyle/>
          <a:p>
            <a:pPr>
              <a:lnSpc>
                <a:spcPct val="100000"/>
              </a:lnSpc>
            </a:pPr>
            <a:r>
              <a:rPr lang="da-DK" dirty="0">
                <a:solidFill>
                  <a:srgbClr val="FF5F5F"/>
                </a:solidFill>
              </a:rPr>
              <a:t>AKUT tilstand.</a:t>
            </a:r>
            <a:r>
              <a:rPr lang="da-DK" dirty="0">
                <a:solidFill>
                  <a:srgbClr val="FF0000"/>
                </a:solidFill>
              </a:rPr>
              <a:t> </a:t>
            </a:r>
            <a:r>
              <a:rPr lang="da-DK" dirty="0"/>
              <a:t>Hos nogle erkendes sygdommen ikke før de indlægges med </a:t>
            </a:r>
            <a:r>
              <a:rPr lang="da-DK" dirty="0" err="1"/>
              <a:t>ketoacidose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dirty="0"/>
              <a:t>Kræver akut indlæggelse 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>
                <a:solidFill>
                  <a:srgbClr val="FF5F5F"/>
                </a:solidFill>
              </a:rPr>
              <a:t>Insulin! </a:t>
            </a:r>
            <a:endParaRPr lang="da-DK" dirty="0">
              <a:solidFill>
                <a:srgbClr val="FF5F5F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dirty="0"/>
              <a:t>Væske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dirty="0"/>
              <a:t>Kan udvikle sig i løbet af &lt;12 timer! 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dirty="0">
                <a:solidFill>
                  <a:srgbClr val="FF5F5F"/>
                </a:solidFill>
              </a:rPr>
              <a:t>Uden behandling = død! </a:t>
            </a:r>
            <a:endParaRPr lang="da-DK" dirty="0">
              <a:solidFill>
                <a:srgbClr val="FF5F5F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2000" b="1">
                <a:sym typeface="+mn-ea"/>
              </a:rPr>
              <a:t>Patogenese</a:t>
            </a:r>
            <a:r>
              <a:rPr lang="en-US" altLang="da-DK" sz="2000" b="1">
                <a:sym typeface="+mn-ea"/>
              </a:rPr>
              <a:t>:</a:t>
            </a:r>
            <a:r>
              <a:rPr lang="da-DK" sz="2000" b="1">
                <a:sym typeface="+mn-ea"/>
              </a:rPr>
              <a:t> </a:t>
            </a:r>
            <a:endParaRPr lang="da-DK" sz="2000" b="1" dirty="0"/>
          </a:p>
          <a:p>
            <a:pPr lvl="1">
              <a:lnSpc>
                <a:spcPct val="100000"/>
              </a:lnSpc>
            </a:pPr>
            <a:r>
              <a:rPr lang="da-DK" sz="2000">
                <a:sym typeface="+mn-ea"/>
              </a:rPr>
              <a:t>Pt. har så lille insulinproduktion, at kroppen ikke kan bruge sukker som energi 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>
                <a:sym typeface="+mn-ea"/>
              </a:rPr>
              <a:t>Hvad gør den så? </a:t>
            </a:r>
            <a:r>
              <a:rPr lang="da-DK" sz="2000">
                <a:sym typeface="Wingdings" panose="05000000000000000000" pitchFamily="2" charset="2"/>
              </a:rPr>
              <a:t> </a:t>
            </a:r>
            <a:r>
              <a:rPr lang="da-DK" sz="2000">
                <a:sym typeface="+mn-ea"/>
              </a:rPr>
              <a:t>Brænder fedt 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>
                <a:sym typeface="+mn-ea"/>
              </a:rPr>
              <a:t>Ved forbrænding af fedt dannes ketoner (svage syrer) 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>
                <a:sym typeface="+mn-ea"/>
              </a:rPr>
              <a:t>Ved ophobning af ketoner vil man få metabolisk acidose (syreforgiftning)</a:t>
            </a:r>
            <a:endParaRPr lang="da-DK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da-DK" sz="1200" dirty="0"/>
          </a:p>
          <a:p>
            <a:pPr>
              <a:lnSpc>
                <a:spcPct val="100000"/>
              </a:lnSpc>
            </a:pPr>
            <a:endParaRPr lang="da-DK" sz="1200" dirty="0"/>
          </a:p>
        </p:txBody>
      </p:sp>
      <p:sp>
        <p:nvSpPr>
          <p:cNvPr id="8" name="Pladsholder til indhold 2"/>
          <p:cNvSpPr>
            <a:spLocks noGrp="1"/>
          </p:cNvSpPr>
          <p:nvPr/>
        </p:nvSpPr>
        <p:spPr>
          <a:xfrm>
            <a:off x="6222365" y="742315"/>
            <a:ext cx="5720080" cy="5372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421640" marR="0" lvl="1" indent="-22606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626110" marR="0" lvl="2" indent="-22542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800100" marR="0" lvl="3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993775" marR="0" lvl="4" indent="-22733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altLang="da-DK" sz="2000" b="1" dirty="0"/>
              <a:t>Patogenese fortsat:</a:t>
            </a:r>
            <a:endParaRPr lang="da-DK" sz="2000" b="1" dirty="0"/>
          </a:p>
          <a:p>
            <a:pPr lvl="2">
              <a:lnSpc>
                <a:spcPct val="100000"/>
              </a:lnSpc>
            </a:pPr>
            <a:r>
              <a:rPr lang="da-DK" dirty="0"/>
              <a:t>Desuden dehydrering pga. væsketab (suger vand fra cellerne ud i blodbanen pga. højt BS – osmose)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b="1" dirty="0">
                <a:solidFill>
                  <a:srgbClr val="FF5F5F"/>
                </a:solidFill>
              </a:rPr>
              <a:t>Symptomer</a:t>
            </a:r>
            <a:r>
              <a:rPr lang="da-DK" dirty="0">
                <a:solidFill>
                  <a:srgbClr val="FF5F5F"/>
                </a:solidFill>
              </a:rPr>
              <a:t> </a:t>
            </a:r>
            <a:endParaRPr lang="da-DK" dirty="0">
              <a:solidFill>
                <a:srgbClr val="FF5F5F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>
                <a:solidFill>
                  <a:srgbClr val="FF5F5F"/>
                </a:solidFill>
              </a:rPr>
              <a:t>Starter som uspecifikke (tørst, træthed), men progredierer til påvirket </a:t>
            </a:r>
            <a:r>
              <a:rPr lang="da-DK" sz="1600" dirty="0" err="1">
                <a:solidFill>
                  <a:srgbClr val="FF5F5F"/>
                </a:solidFill>
              </a:rPr>
              <a:t>sensorium</a:t>
            </a:r>
            <a:r>
              <a:rPr lang="da-DK" sz="1600" dirty="0">
                <a:solidFill>
                  <a:srgbClr val="FF5F5F"/>
                </a:solidFill>
              </a:rPr>
              <a:t>, </a:t>
            </a:r>
            <a:r>
              <a:rPr lang="da-DK" sz="1600" dirty="0" err="1">
                <a:solidFill>
                  <a:srgbClr val="FF5F5F"/>
                </a:solidFill>
              </a:rPr>
              <a:t>kussmaul</a:t>
            </a:r>
            <a:r>
              <a:rPr lang="da-DK" sz="1600" dirty="0">
                <a:solidFill>
                  <a:srgbClr val="FF5F5F"/>
                </a:solidFill>
              </a:rPr>
              <a:t> </a:t>
            </a:r>
            <a:r>
              <a:rPr lang="da-DK" sz="1600" dirty="0" err="1">
                <a:solidFill>
                  <a:srgbClr val="FF5F5F"/>
                </a:solidFill>
              </a:rPr>
              <a:t>resp</a:t>
            </a:r>
            <a:r>
              <a:rPr lang="da-DK" sz="1600" dirty="0">
                <a:solidFill>
                  <a:srgbClr val="FF5F5F"/>
                </a:solidFill>
              </a:rPr>
              <a:t>. og til sidst bevidstløshed. </a:t>
            </a:r>
            <a:endParaRPr lang="da-DK" sz="1600" dirty="0">
              <a:solidFill>
                <a:srgbClr val="FF5F5F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>
                <a:solidFill>
                  <a:srgbClr val="FF5F5F"/>
                </a:solidFill>
              </a:rPr>
              <a:t>Der kan også være kvalme, mavesmerter og opkast </a:t>
            </a:r>
            <a:endParaRPr lang="da-DK" sz="1600" dirty="0">
              <a:solidFill>
                <a:srgbClr val="FF5F5F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 err="1">
                <a:solidFill>
                  <a:srgbClr val="FF5F5F"/>
                </a:solidFill>
              </a:rPr>
              <a:t>Foetor</a:t>
            </a:r>
            <a:r>
              <a:rPr lang="da-DK" sz="1600" dirty="0">
                <a:solidFill>
                  <a:srgbClr val="FF5F5F"/>
                </a:solidFill>
              </a:rPr>
              <a:t> ex </a:t>
            </a:r>
            <a:r>
              <a:rPr lang="da-DK" sz="1600" dirty="0" err="1">
                <a:solidFill>
                  <a:srgbClr val="FF5F5F"/>
                </a:solidFill>
              </a:rPr>
              <a:t>ore</a:t>
            </a:r>
            <a:r>
              <a:rPr lang="da-DK" sz="1600" dirty="0">
                <a:solidFill>
                  <a:srgbClr val="FF5F5F"/>
                </a:solidFill>
              </a:rPr>
              <a:t>. Acetone ånde!</a:t>
            </a:r>
            <a:endParaRPr lang="da-DK" sz="1600" dirty="0">
              <a:solidFill>
                <a:srgbClr val="FF5F5F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1600" dirty="0" err="1">
                <a:solidFill>
                  <a:srgbClr val="FF5F5F"/>
                </a:solidFill>
              </a:rPr>
              <a:t>Kussmaul</a:t>
            </a:r>
            <a:r>
              <a:rPr lang="da-DK" sz="1600" dirty="0">
                <a:solidFill>
                  <a:srgbClr val="FF5F5F"/>
                </a:solidFill>
              </a:rPr>
              <a:t> </a:t>
            </a:r>
            <a:r>
              <a:rPr lang="da-DK" sz="1600" dirty="0" err="1">
                <a:solidFill>
                  <a:srgbClr val="FF5F5F"/>
                </a:solidFill>
              </a:rPr>
              <a:t>resp</a:t>
            </a:r>
            <a:r>
              <a:rPr lang="da-DK" sz="1600" dirty="0">
                <a:solidFill>
                  <a:srgbClr val="FF5F5F"/>
                </a:solidFill>
              </a:rPr>
              <a:t>. </a:t>
            </a:r>
            <a:endParaRPr lang="da-DK" sz="1600" dirty="0">
              <a:solidFill>
                <a:srgbClr val="FF5F5F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400" dirty="0"/>
              <a:t>Form for hyperventilation med et hurtigt og meget </a:t>
            </a:r>
            <a:r>
              <a:rPr lang="da-DK" sz="1400" dirty="0" err="1"/>
              <a:t>dybtvejrtrækningsmønster</a:t>
            </a:r>
            <a:endParaRPr lang="da-DK" sz="14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400" dirty="0"/>
              <a:t>Video: </a:t>
            </a:r>
            <a:r>
              <a:rPr lang="da-DK" sz="1400" dirty="0">
                <a:hlinkClick r:id="rId1"/>
              </a:rPr>
              <a:t>https://www.youtube.com/watch?v=ebgxcj3eJLA</a:t>
            </a:r>
            <a:r>
              <a:rPr lang="da-DK" sz="1400" dirty="0"/>
              <a:t> </a:t>
            </a:r>
            <a:endParaRPr lang="da-DK" sz="1400" dirty="0"/>
          </a:p>
          <a:p>
            <a:pPr marL="0" indent="0">
              <a:lnSpc>
                <a:spcPct val="100000"/>
              </a:lnSpc>
              <a:buNone/>
            </a:pPr>
            <a:endParaRPr lang="da-DK" sz="1200" dirty="0"/>
          </a:p>
          <a:p>
            <a:pPr>
              <a:lnSpc>
                <a:spcPct val="100000"/>
              </a:lnSpc>
            </a:pPr>
            <a:endParaRPr lang="da-DK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/>
              <a:t>Diabetes: </a:t>
            </a:r>
            <a:r>
              <a:rPr lang="en-US"/>
              <a:t>Type 1-diabetes:</a:t>
            </a:r>
            <a:endParaRPr lang="en-US" alt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297170" y="179070"/>
            <a:ext cx="5681980" cy="359410"/>
          </a:xfrm>
        </p:spPr>
        <p:txBody>
          <a:bodyPr/>
          <a:p>
            <a:r>
              <a:rPr lang="en-US"/>
              <a:t>Ketoacidose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30835" y="742950"/>
            <a:ext cx="5065395" cy="1155700"/>
          </a:xfrm>
        </p:spPr>
        <p:txBody>
          <a:bodyPr/>
          <a:lstStyle/>
          <a:p>
            <a:r>
              <a:rPr lang="en-US" altLang="zh-CN"/>
              <a:t>Symptomer igen!</a:t>
            </a:r>
            <a:endParaRPr lang="en-US" altLang="zh-CN"/>
          </a:p>
        </p:txBody>
      </p:sp>
      <p:pic>
        <p:nvPicPr>
          <p:cNvPr id="7170" name="Picture 2" descr="Acetone ½ L. Borup affedtning og afrensn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30" y="1898650"/>
            <a:ext cx="1858010" cy="37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in_symptoms_of_diabete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0425" y="629920"/>
            <a:ext cx="5644515" cy="577723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5164455" y="538480"/>
            <a:ext cx="1661160" cy="63881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r>
              <a:rPr lang="en-US" altLang="zh-CN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+mn-ea"/>
              </a:rPr>
              <a:t>Ketoacidose</a:t>
            </a:r>
            <a:endParaRPr lang="en-US" altLang="zh-CN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75735" y="1655445"/>
            <a:ext cx="1321435" cy="8413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28180" y="2081530"/>
            <a:ext cx="1863725" cy="31940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 lnSpcReduction="10000"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028180" y="2971165"/>
            <a:ext cx="1863725" cy="2667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 fontScale="80000"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825740" y="4232910"/>
            <a:ext cx="1863725" cy="95821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496310" y="3199130"/>
            <a:ext cx="1150620" cy="63881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99460" y="4456430"/>
            <a:ext cx="1182370" cy="91503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974965" y="5861685"/>
            <a:ext cx="1203325" cy="63881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825615" y="900430"/>
            <a:ext cx="2066290" cy="84137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txBody>
          <a:bodyPr vert="horz" lIns="0" tIns="0" rIns="0" bIns="0" rtlCol="0" anchor="b" anchorCtr="0">
            <a:normAutofit/>
          </a:bodyPr>
          <a:p>
            <a:pPr lvl="0" algn="l">
              <a:lnSpc>
                <a:spcPct val="90000"/>
              </a:lnSpc>
              <a:buClrTx/>
              <a:buSzTx/>
              <a:buFontTx/>
            </a:pP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17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60680" y="179070"/>
            <a:ext cx="7299325" cy="359410"/>
          </a:xfrm>
        </p:spPr>
        <p:txBody>
          <a:bodyPr wrap="square"/>
          <a:p>
            <a:r>
              <a:rPr lang="en-US"/>
              <a:t>Insulin. Vigtig viden, ligegyldig info</a:t>
            </a:r>
            <a:endParaRPr lang="en-US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 descr="A screenshot of a video game&#10;&#10;Description automatically generated"/>
          <p:cNvPicPr>
            <a:picLocks noGrp="1" noChangeAspect="1"/>
          </p:cNvPicPr>
          <p:nvPr>
            <p:ph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530" y="1061720"/>
            <a:ext cx="6188710" cy="4734560"/>
          </a:xfrm>
          <a:solidFill>
            <a:schemeClr val="tx2">
              <a:lumMod val="50000"/>
            </a:schemeClr>
          </a:solidFill>
        </p:spPr>
      </p:pic>
      <p:sp>
        <p:nvSpPr>
          <p:cNvPr id="8" name="Pladsholder til indhold 2"/>
          <p:cNvSpPr txBox="1"/>
          <p:nvPr/>
        </p:nvSpPr>
        <p:spPr>
          <a:xfrm>
            <a:off x="360680" y="709930"/>
            <a:ext cx="5812790" cy="5963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Insulin er et anabolt hormon der primært: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Sænker blodsukkeret ved at: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Øge optagelsen af glukose i muskel- og fedtceller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Stimulere lagring af glukose som glykogen i lever og muskler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Hæmme leverens glukoseproduktion (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glukoneogenese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Påvirker protein-metabolismen ved at: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Øge aminosyreoptagelse i cellerne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Stimulere proteinsyntese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Hæmme proteinnedbrydning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Påvirker fedtstofskiftet ved at: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Øge optagelse af fedt i fedtvæv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Stimulere dannelse af triglycerider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Hæmme fedtnedbrydning (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lipolyse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endParaRPr lang="da-DK" dirty="0">
              <a:solidFill>
                <a:schemeClr val="bg1">
                  <a:lumMod val="95000"/>
                </a:schemeClr>
              </a:solidFill>
              <a:sym typeface="Wingdings" panose="05000000000000000000" pitchFamily="2" charset="2"/>
            </a:endParaRPr>
          </a:p>
          <a:p>
            <a:endParaRPr lang="da-DK" dirty="0">
              <a:solidFill>
                <a:schemeClr val="bg1">
                  <a:lumMod val="95000"/>
                </a:schemeClr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10000"/>
              </a:lnSpc>
            </a:pPr>
            <a:r>
              <a:rPr lang="da-DK" dirty="0">
                <a:solidFill>
                  <a:srgbClr val="FF5F5F"/>
                </a:solidFill>
              </a:rPr>
              <a:t>Insulin! </a:t>
            </a:r>
            <a:endParaRPr lang="da-DK" dirty="0">
              <a:solidFill>
                <a:srgbClr val="FF5F5F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dirty="0"/>
              <a:t>Optimal dosis afhænger af kulhydratindtag og aktivitet mv.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en-US" altLang="da-DK" dirty="0">
                <a:solidFill>
                  <a:srgbClr val="FF5F5F"/>
                </a:solidFill>
              </a:rPr>
              <a:t>Mål: så stabilt og lavt BS som muligt</a:t>
            </a:r>
            <a:endParaRPr lang="en-US" altLang="da-DK" dirty="0">
              <a:solidFill>
                <a:srgbClr val="FF5F5F"/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altLang="da-DK" sz="1600" dirty="0">
                <a:solidFill>
                  <a:srgbClr val="FF5F5F"/>
                </a:solidFill>
              </a:rPr>
              <a:t>Uden tilfælde af hypoglykæmi</a:t>
            </a:r>
            <a:endParaRPr lang="da-DK" dirty="0">
              <a:solidFill>
                <a:srgbClr val="FF5F5F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dirty="0"/>
              <a:t>Gennemsnitligt 0,6 IE pr. kg = døgnbehov </a:t>
            </a:r>
            <a:endParaRPr lang="da-DK" dirty="0"/>
          </a:p>
          <a:p>
            <a:pPr lvl="2">
              <a:lnSpc>
                <a:spcPct val="110000"/>
              </a:lnSpc>
            </a:pPr>
            <a:r>
              <a:rPr lang="da-DK" dirty="0"/>
              <a:t>Hurtigtvirkende til måltider (20% x3)</a:t>
            </a:r>
            <a:endParaRPr lang="da-DK" dirty="0"/>
          </a:p>
          <a:p>
            <a:pPr lvl="2">
              <a:lnSpc>
                <a:spcPct val="110000"/>
              </a:lnSpc>
            </a:pPr>
            <a:r>
              <a:rPr lang="da-DK" dirty="0"/>
              <a:t>Langtidsvirkende til natten (40%) 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da-DK" dirty="0"/>
              <a:t>I dag bruger man dog typisk pumper og sensorer</a:t>
            </a:r>
            <a:endParaRPr lang="da-DK" dirty="0"/>
          </a:p>
          <a:p>
            <a:pPr lvl="2">
              <a:lnSpc>
                <a:spcPct val="110000"/>
              </a:lnSpc>
            </a:pPr>
            <a:r>
              <a:rPr lang="da-DK" dirty="0"/>
              <a:t>Meget bedre BS kontrol </a:t>
            </a:r>
            <a:endParaRPr lang="da-DK" dirty="0"/>
          </a:p>
          <a:p>
            <a:pPr lvl="2">
              <a:lnSpc>
                <a:spcPct val="110000"/>
              </a:lnSpc>
            </a:pPr>
            <a:r>
              <a:rPr lang="da-DK" dirty="0"/>
              <a:t>Behandlingen kan bedre tilrettes individuelt </a:t>
            </a:r>
            <a:endParaRPr lang="da-DK" dirty="0"/>
          </a:p>
          <a:p>
            <a:pPr lvl="1">
              <a:lnSpc>
                <a:spcPct val="110000"/>
              </a:lnSpc>
            </a:pPr>
            <a:endParaRPr lang="da-DK" dirty="0"/>
          </a:p>
          <a:p>
            <a:pPr lvl="1">
              <a:lnSpc>
                <a:spcPct val="110000"/>
              </a:lnSpc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9010" y="650240"/>
            <a:ext cx="2983230" cy="2857500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920" y="3619500"/>
            <a:ext cx="3408045" cy="278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DM1</a:t>
            </a:r>
            <a:endParaRPr lang="da-DK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2227034"/>
            <a:ext cx="6711839" cy="4630965"/>
          </a:xfrm>
          <a:prstGeom prst="rect">
            <a:avLst/>
          </a:prstGeom>
        </p:spPr>
      </p:pic>
      <p:pic>
        <p:nvPicPr>
          <p:cNvPr id="1028" name="Picture 4" descr="Så tæt er vi på at kunne gøre diabetikere fri af sprøj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38" y="0"/>
            <a:ext cx="5480161" cy="32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edt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7" y="3215028"/>
            <a:ext cx="5188633" cy="364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felt 2"/>
          <p:cNvSpPr txBox="1"/>
          <p:nvPr/>
        </p:nvSpPr>
        <p:spPr>
          <a:xfrm>
            <a:off x="1020725" y="1543363"/>
            <a:ext cx="4274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b="1" dirty="0">
                <a:solidFill>
                  <a:srgbClr val="FF0000"/>
                </a:solidFill>
              </a:rPr>
              <a:t>Ikke pensum! </a:t>
            </a:r>
            <a:r>
              <a:rPr lang="da-DK" sz="4800" b="1" dirty="0">
                <a:solidFill>
                  <a:srgbClr val="FF0000"/>
                </a:solidFill>
                <a:sym typeface="Wingdings" panose="05000000000000000000" pitchFamily="2" charset="2"/>
              </a:rPr>
              <a:t> </a:t>
            </a:r>
            <a:endParaRPr lang="da-DK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fontScale="90000" lnSpcReduction="10000"/>
          </a:bodyPr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Mål for behandlingen </a:t>
            </a:r>
            <a:endParaRPr lang="da-DK" sz="2000" b="1" dirty="0"/>
          </a:p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Primær behandling </a:t>
            </a:r>
            <a:endParaRPr lang="da-DK" sz="2000" b="1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At få blodsukker tilpas langt ned uden hypoglykæmi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Generelt tilstræbes et HbA1c på &lt;48 mmol/mol, MEN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Næsten alle har et individuelt mål, der tager højde for komorbiditet, alder osv.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Sekundær behandling </a:t>
            </a:r>
            <a:endParaRPr lang="da-DK" sz="2000" b="1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Behandling af kardiovaskulære risikofaktorer og forebyggelse af senkomplikationer </a:t>
            </a:r>
            <a:endParaRPr lang="da-DK" sz="2000" dirty="0">
              <a:solidFill>
                <a:srgbClr val="FF5F5F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Lipider - LDL &lt;2,5 </a:t>
            </a:r>
            <a:endParaRPr lang="da-DK" sz="2000" dirty="0"/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BT &lt;130/80</a:t>
            </a:r>
            <a:endParaRPr lang="da-DK" sz="2000" dirty="0"/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KRAM faktorer </a:t>
            </a:r>
            <a:endParaRPr lang="da-DK" sz="2000" dirty="0"/>
          </a:p>
          <a:p>
            <a:endParaRPr lang="en-US"/>
          </a:p>
        </p:txBody>
      </p:sp>
      <p:pic>
        <p:nvPicPr>
          <p:cNvPr id="2050" name="Picture 2" descr="Memes – Glucology Stor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134" y="1948608"/>
            <a:ext cx="3675321" cy="36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Hypoglykæmi = lavt BS</a:t>
            </a:r>
            <a:endParaRPr lang="da-DK" sz="2000" b="1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Risiko ved behandling med insulin!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Symptomer ved BS ca. 3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Det kan man dø af! </a:t>
            </a:r>
            <a:endParaRPr lang="da-DK" sz="2000" dirty="0">
              <a:solidFill>
                <a:srgbClr val="FF5F5F"/>
              </a:solidFill>
            </a:endParaRPr>
          </a:p>
          <a:p>
            <a:r>
              <a:rPr lang="da-DK" sz="2000" b="1">
                <a:solidFill>
                  <a:srgbClr val="FF5F5F"/>
                </a:solidFill>
                <a:sym typeface="+mn-ea"/>
              </a:rPr>
              <a:t>Symptomer</a:t>
            </a:r>
            <a:endParaRPr lang="da-DK" sz="2000" b="1" dirty="0">
              <a:solidFill>
                <a:srgbClr val="FF5F5F"/>
              </a:solidFill>
            </a:endParaRPr>
          </a:p>
          <a:p>
            <a:pPr lvl="1"/>
            <a:r>
              <a:rPr lang="da-DK" sz="2000">
                <a:sym typeface="+mn-ea"/>
              </a:rPr>
              <a:t>Hovedpine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Hjertebanken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Utilpas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Rysten/uro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Svimmelhed/synsforstyrrelser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Påvirket bevidsthedsniveau </a:t>
            </a:r>
            <a:endParaRPr lang="da-DK" sz="2000" dirty="0"/>
          </a:p>
          <a:p>
            <a:pPr lvl="1"/>
            <a:endParaRPr lang="da-DK" sz="2000" dirty="0"/>
          </a:p>
          <a:p>
            <a:pPr lvl="1"/>
            <a:r>
              <a:rPr lang="da-DK" sz="2000">
                <a:sym typeface="+mn-ea"/>
              </a:rPr>
              <a:t>Video: </a:t>
            </a:r>
            <a:r>
              <a:rPr lang="da-DK" sz="2000">
                <a:sym typeface="+mn-ea"/>
                <a:hlinkClick r:id="rId1"/>
              </a:rPr>
              <a:t>https://www.youtube.com/watch?v=LO-hIUcLinY</a:t>
            </a:r>
            <a:r>
              <a:rPr lang="da-DK" sz="2000">
                <a:sym typeface="+mn-ea"/>
              </a:rPr>
              <a:t> </a:t>
            </a:r>
            <a:endParaRPr lang="en-US"/>
          </a:p>
        </p:txBody>
      </p:sp>
      <p:pic>
        <p:nvPicPr>
          <p:cNvPr id="3" name="Picture 2" descr="Pjecer og illustrationer fra Diabetesforenin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90" y="647231"/>
            <a:ext cx="4043778" cy="572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da-DK">
                <a:sym typeface="+mn-ea"/>
              </a:rPr>
              <a:t>Hvis man har en pt. som har det dårligt, men man er i tvivl om det er pga. for højt eller for lavt BS – giver man så insulin eller </a:t>
            </a:r>
            <a:r>
              <a:rPr lang="da-DK" dirty="0" err="1">
                <a:sym typeface="+mn-ea"/>
              </a:rPr>
              <a:t>glucose</a:t>
            </a:r>
            <a:r>
              <a:rPr lang="da-DK">
                <a:sym typeface="+mn-ea"/>
              </a:rPr>
              <a:t>? </a:t>
            </a:r>
            <a:endParaRPr lang="da-DK" dirty="0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306705" y="1331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da-DK" sz="16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da-DK" sz="1600" dirty="0"/>
              <a:t>Glukose, men kig efter </a:t>
            </a:r>
            <a:r>
              <a:rPr lang="da-DK" sz="1600" dirty="0" err="1"/>
              <a:t>glucagon</a:t>
            </a:r>
            <a:r>
              <a:rPr lang="da-DK" sz="1600" dirty="0"/>
              <a:t> pen – alle der får insulin bør have en – hvis ikke, så sukkerknald el. lign. hvis de ikke er helt bevidstløse. Hvorfor glukose først?</a:t>
            </a:r>
            <a:endParaRPr lang="da-DK" sz="1600" dirty="0"/>
          </a:p>
          <a:p>
            <a:pPr lvl="1"/>
            <a:r>
              <a:rPr lang="da-DK" sz="1400" dirty="0"/>
              <a:t>Man dør af </a:t>
            </a:r>
            <a:r>
              <a:rPr lang="da-DK" sz="1400" dirty="0" err="1"/>
              <a:t>insulinshock</a:t>
            </a:r>
            <a:r>
              <a:rPr lang="da-DK" sz="1400" dirty="0"/>
              <a:t> (svær hypoglykæmi) fordi hjernen er afhængig af en konstant tilførsel af glukose som energikilde.</a:t>
            </a:r>
            <a:endParaRPr lang="da-DK" sz="1400" dirty="0"/>
          </a:p>
          <a:p>
            <a:pPr lvl="1"/>
            <a:r>
              <a:rPr lang="da-DK" sz="1400" dirty="0"/>
              <a:t>Hypoglykæmi kan være livstruende indenfor minutter-timer!</a:t>
            </a:r>
            <a:endParaRPr lang="da-DK" sz="1400" dirty="0"/>
          </a:p>
          <a:p>
            <a:pPr lvl="1"/>
            <a:r>
              <a:rPr lang="da-DK" sz="1400" dirty="0"/>
              <a:t>Ved at give insulin til en patient med hypoglykæmi kan man forværre tilstanden drastisk og potentielt forårsage hjerneskade eller død.</a:t>
            </a:r>
            <a:endParaRPr lang="da-DK" sz="1400" dirty="0"/>
          </a:p>
          <a:p>
            <a:pPr lvl="1"/>
            <a:r>
              <a:rPr lang="da-DK" sz="1400" dirty="0"/>
              <a:t>Omvendt vil det at give glukose til en patient med </a:t>
            </a:r>
            <a:r>
              <a:rPr lang="da-DK" sz="1400" dirty="0" err="1"/>
              <a:t>hyperglykæmi</a:t>
            </a:r>
            <a:r>
              <a:rPr lang="da-DK" sz="1400" dirty="0"/>
              <a:t> kun føre til en mindre stigning i det i forvejen forhøjede blodsukker, hvilket ikke er akut farligt.</a:t>
            </a:r>
            <a:endParaRPr lang="da-DK" sz="1400" dirty="0"/>
          </a:p>
          <a:p>
            <a:r>
              <a:rPr lang="da-DK" sz="1400" dirty="0"/>
              <a:t>Når blodsukkeret bliver for lavt kan hjernen ikke få nok energi, hvilket fører til:</a:t>
            </a:r>
            <a:endParaRPr lang="da-DK" sz="1400" dirty="0"/>
          </a:p>
          <a:p>
            <a:pPr lvl="1"/>
            <a:endParaRPr lang="da-DK" sz="1400" dirty="0"/>
          </a:p>
          <a:p>
            <a:pPr lvl="1"/>
            <a:endParaRPr lang="da-DK" sz="1400" dirty="0"/>
          </a:p>
          <a:p>
            <a:pPr lvl="1"/>
            <a:endParaRPr lang="da-DK" sz="1400" dirty="0"/>
          </a:p>
          <a:p>
            <a:endParaRPr lang="da-DK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da-DK" sz="2000">
                <a:sym typeface="+mn-ea"/>
              </a:rPr>
              <a:t>”Livsstilsygdom” – ikke helt rigtigt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Betydelig genetisk komponent –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multifaktoriel</a:t>
            </a:r>
            <a:r>
              <a:rPr lang="da-DK" sz="2000">
                <a:solidFill>
                  <a:srgbClr val="FF0000"/>
                </a:solidFill>
                <a:sym typeface="+mn-ea"/>
              </a:rPr>
              <a:t> genese </a:t>
            </a:r>
            <a:endParaRPr lang="da-DK" sz="2000" dirty="0"/>
          </a:p>
          <a:p>
            <a:pPr marL="0" indent="0">
              <a:buNone/>
            </a:pPr>
            <a:r>
              <a:rPr lang="da-DK" sz="2000">
                <a:sym typeface="+mn-ea"/>
              </a:rPr>
              <a:t>Relativ mangel på insulin pga. </a:t>
            </a:r>
            <a:r>
              <a:rPr lang="da-DK" sz="2000">
                <a:solidFill>
                  <a:srgbClr val="FF0000"/>
                </a:solidFill>
                <a:sym typeface="+mn-ea"/>
              </a:rPr>
              <a:t>insulinresistens 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da-DK" sz="2000">
                <a:solidFill>
                  <a:srgbClr val="FF0000"/>
                </a:solidFill>
                <a:sym typeface="+mn-ea"/>
              </a:rPr>
              <a:t>højt BS</a:t>
            </a:r>
            <a:endParaRPr lang="da-DK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a-DK" sz="2000">
                <a:sym typeface="+mn-ea"/>
              </a:rPr>
              <a:t>De kan således fint producere insulin </a:t>
            </a:r>
            <a:endParaRPr lang="da-DK" sz="2000" dirty="0"/>
          </a:p>
          <a:p>
            <a:pPr marL="0" indent="0">
              <a:buNone/>
            </a:pPr>
            <a:r>
              <a:rPr lang="da-DK" sz="2000">
                <a:solidFill>
                  <a:srgbClr val="FF0000"/>
                </a:solidFill>
                <a:sym typeface="+mn-ea"/>
              </a:rPr>
              <a:t>Opdages ofte tilfældigt </a:t>
            </a:r>
            <a:endParaRPr lang="da-DK" sz="2000" dirty="0"/>
          </a:p>
          <a:p>
            <a:pPr marL="0" indent="0">
              <a:buNone/>
            </a:pPr>
            <a:r>
              <a:rPr lang="da-DK" sz="2000">
                <a:sym typeface="+mn-ea"/>
              </a:rPr>
              <a:t>Folkesygdom – over 350.000 i DK </a:t>
            </a:r>
            <a:endParaRPr lang="da-DK" sz="2000" dirty="0"/>
          </a:p>
          <a:p>
            <a:pPr marL="0" indent="0">
              <a:buNone/>
            </a:pPr>
            <a:r>
              <a:rPr lang="da-DK" sz="2000">
                <a:sym typeface="+mn-ea"/>
              </a:rPr>
              <a:t>Stigende incidens </a:t>
            </a:r>
            <a:endParaRPr lang="da-DK" sz="2000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 descr="A diagram of a body and bod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83" y="471336"/>
            <a:ext cx="4311617" cy="5720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/>
              <a:t>DM1 vs. dm2</a:t>
            </a:r>
            <a:endParaRPr lang="da-DK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>
          <a:xfrm>
            <a:off x="306705" y="742950"/>
            <a:ext cx="5767070" cy="5372735"/>
          </a:xfrm>
        </p:spPr>
        <p:txBody>
          <a:bodyPr/>
          <a:lstStyle/>
          <a:p>
            <a:r>
              <a:rPr lang="da-DK"/>
              <a:t>Type 1:</a:t>
            </a:r>
            <a:endParaRPr lang="da-DK"/>
          </a:p>
          <a:p>
            <a:r>
              <a:rPr lang="da-DK"/>
              <a:t>Absolut insulinmangel - autoimmun destruktion af beta-celler</a:t>
            </a:r>
            <a:endParaRPr lang="da-DK"/>
          </a:p>
          <a:p>
            <a:pPr lvl="1"/>
            <a:r>
              <a:rPr lang="da-DK"/>
              <a:t>Produceres ikke insulin</a:t>
            </a:r>
            <a:endParaRPr lang="da-DK"/>
          </a:p>
          <a:p>
            <a:r>
              <a:rPr lang="da-DK"/>
              <a:t>Debuterer ofte i barn/ungdom</a:t>
            </a:r>
            <a:endParaRPr lang="da-DK"/>
          </a:p>
          <a:p>
            <a:r>
              <a:rPr lang="da-DK"/>
              <a:t>Akut/subakut debut med klassiske symptomer</a:t>
            </a:r>
            <a:endParaRPr lang="da-DK"/>
          </a:p>
          <a:p>
            <a:r>
              <a:rPr lang="da-DK"/>
              <a:t>Tydelige symptomer (tørst, hyppig vandladning, vægttab)</a:t>
            </a:r>
            <a:endParaRPr lang="da-DK"/>
          </a:p>
          <a:p>
            <a:r>
              <a:rPr lang="da-DK"/>
              <a:t>Primært autoimmun/genetisk årsag</a:t>
            </a:r>
            <a:endParaRPr lang="da-DK"/>
          </a:p>
          <a:p>
            <a:r>
              <a:rPr lang="da-DK"/>
              <a:t>Kræver altid insulin som behandling</a:t>
            </a:r>
            <a:endParaRPr lang="da-DK"/>
          </a:p>
          <a:p>
            <a:r>
              <a:rPr lang="da-DK"/>
              <a:t>Udvikler først senkomplikationer efter år med sygdommen</a:t>
            </a:r>
            <a:endParaRPr lang="da-DK"/>
          </a:p>
          <a:p>
            <a:endParaRPr lang="da-DK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073775" y="644525"/>
            <a:ext cx="5789295" cy="53727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500380" marR="0" lvl="1" indent="-22542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755650" marR="0" lvl="2" indent="-22288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990600" marR="0" lvl="3" indent="-22479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1246505" marR="0" lvl="4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>
                <a:sym typeface="+mn-ea"/>
              </a:rPr>
              <a:t>Type 2: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Relativ insulinmangel - kroppen producerer insulin, men der er insulinresistens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Cellerne reagerer dårligt på insulin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Debuterer typisk efter 50-års alderen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Udvikler sig langsomt og opdages ofte tilfældigt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Har ofte få/ingen symptomer ved debut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 dirty="0" err="1">
                <a:sym typeface="+mn-ea"/>
              </a:rPr>
              <a:t>Multifaktoriel</a:t>
            </a:r>
            <a:r>
              <a:rPr lang="da-DK" sz="2000">
                <a:sym typeface="+mn-ea"/>
              </a:rPr>
              <a:t> årsag: genetik, livsstil, overvægt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Kan ofte i starten behandles med livsstilsændringer og tabletter</a:t>
            </a:r>
            <a:endParaRPr lang="da-DK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Kan have senkomplikationer allerede ved diagnosetidspunktet</a:t>
            </a:r>
            <a:endParaRPr lang="da-D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Dagens agenda </a:t>
            </a:r>
            <a:endParaRPr lang="da-D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3"/>
          </p:nvPr>
        </p:nvGraphicFramePr>
        <p:xfrm>
          <a:off x="1123950" y="1344930"/>
          <a:ext cx="9944100" cy="451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6238240" cy="5542280"/>
          </a:xfrm>
        </p:spPr>
        <p:txBody>
          <a:bodyPr>
            <a:noAutofit/>
          </a:bodyPr>
          <a:p>
            <a:pPr marL="0" indent="0">
              <a:lnSpc>
                <a:spcPct val="70000"/>
              </a:lnSpc>
              <a:buNone/>
            </a:pPr>
            <a:r>
              <a:rPr lang="da-DK" sz="1600">
                <a:sym typeface="+mn-ea"/>
              </a:rPr>
              <a:t>Udviklingen af type 2 diabetes</a:t>
            </a:r>
            <a:endParaRPr lang="da-DK" sz="1600" dirty="0"/>
          </a:p>
          <a:p>
            <a:pPr>
              <a:lnSpc>
                <a:spcPct val="70000"/>
              </a:lnSpc>
              <a:buFont typeface="+mj-lt"/>
              <a:buAutoNum type="arabicPeriod"/>
            </a:pPr>
            <a:r>
              <a:rPr lang="da-DK" sz="1600">
                <a:sym typeface="+mn-ea"/>
              </a:rPr>
              <a:t>Det starter med insulinresistens i målorganer (især muskler, fedt og lever):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Cellerne reagerer dårligere på insulin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Kræver højere insulin-niveau for at opnå samme glukoseoptagelse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a-DK" sz="1600" dirty="0"/>
          </a:p>
          <a:p>
            <a:pPr>
              <a:lnSpc>
                <a:spcPct val="70000"/>
              </a:lnSpc>
              <a:buFont typeface="+mj-lt"/>
              <a:buAutoNum type="arabicPeriod" startAt="2"/>
            </a:pPr>
            <a:r>
              <a:rPr lang="da-DK" sz="1600">
                <a:sym typeface="+mn-ea"/>
              </a:rPr>
              <a:t>Beta-cellerne i pancreas kompenserer initialt: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Øger insulinproduktionen for at overkomme resistensen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Opretholder normalt blodsukker i en periode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Dette er en betydelig belastning for beta-cellerne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da-DK" sz="1600" dirty="0"/>
          </a:p>
          <a:p>
            <a:pPr>
              <a:lnSpc>
                <a:spcPct val="70000"/>
              </a:lnSpc>
              <a:buFont typeface="+mj-lt"/>
              <a:buAutoNum type="arabicPeriod" startAt="3"/>
            </a:pPr>
            <a:r>
              <a:rPr lang="da-DK" sz="1600">
                <a:sym typeface="+mn-ea"/>
              </a:rPr>
              <a:t>Over tid sker der en beta-celle dysfunktion: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Cellerne bliver "udmattede" af den konstante overproduktion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Kan ikke længere producere nok insulin til at overkomme resistensen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Gradvist tab af beta-celle masse</a:t>
            </a:r>
            <a:endParaRPr lang="da-DK" sz="1600" dirty="0"/>
          </a:p>
          <a:p>
            <a:pPr>
              <a:lnSpc>
                <a:spcPct val="70000"/>
              </a:lnSpc>
              <a:buFont typeface="+mj-lt"/>
              <a:buAutoNum type="arabicPeriod" startAt="4"/>
            </a:pPr>
            <a:r>
              <a:rPr lang="da-DK" sz="1600">
                <a:sym typeface="+mn-ea"/>
              </a:rPr>
              <a:t>Resultatet bliver: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Utilstrækkelig insulinproduktion i forhold til behovet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Stigende blodsukker</a:t>
            </a:r>
            <a:endParaRPr lang="da-DK" sz="1600" dirty="0"/>
          </a:p>
          <a:p>
            <a:pPr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da-DK" sz="1600">
                <a:sym typeface="+mn-ea"/>
              </a:rPr>
              <a:t>Manifest diabetes</a:t>
            </a:r>
            <a:endParaRPr lang="da-DK" sz="1600" dirty="0"/>
          </a:p>
          <a:p>
            <a:pPr>
              <a:lnSpc>
                <a:spcPct val="150000"/>
              </a:lnSpc>
            </a:pPr>
            <a:endParaRPr lang="da-DK" sz="1600" dirty="0"/>
          </a:p>
        </p:txBody>
      </p:sp>
      <p:pic>
        <p:nvPicPr>
          <p:cNvPr id="4" name="Content Placeholder 4" descr="A graph showing different types of diabetes&#10;&#10;Description automatically generated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945" y="1697990"/>
            <a:ext cx="5138420" cy="3462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a-DK" sz="3000" dirty="0"/>
              <a:t>Insulin resistens</a:t>
            </a:r>
            <a:endParaRPr lang="da-DK" sz="3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sz="1600" dirty="0"/>
              <a:t>Ved insulinresistens er der flere mekanismer der spiller ind på celleniveau:</a:t>
            </a:r>
            <a:endParaRPr lang="da-DK" sz="1600" dirty="0"/>
          </a:p>
          <a:p>
            <a:pPr>
              <a:buFont typeface="+mj-lt"/>
              <a:buAutoNum type="arabicPeriod"/>
            </a:pPr>
            <a:r>
              <a:rPr lang="da-DK" sz="1600" dirty="0"/>
              <a:t>Defekter i insulin-signaleringen: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Nedsat binding af insulin til receptorer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Færre insulin-receptorer på celleoverfladen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Forstyrrelser i de intracellulære signalveje efter insulin har bundet sig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Problemer med translokation af glukose transportører til celleoverfladen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endParaRPr lang="da-DK" sz="1600" dirty="0"/>
          </a:p>
          <a:p>
            <a:pPr>
              <a:buFont typeface="+mj-lt"/>
              <a:buAutoNum type="arabicPeriod" startAt="2"/>
            </a:pPr>
            <a:r>
              <a:rPr lang="da-DK" sz="1600" dirty="0"/>
              <a:t>Inflammation spiller en central rolle: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Fedtvæv (særligt </a:t>
            </a:r>
            <a:r>
              <a:rPr lang="da-DK" sz="1600" dirty="0" err="1"/>
              <a:t>visceralt</a:t>
            </a:r>
            <a:r>
              <a:rPr lang="da-DK" sz="1600" dirty="0"/>
              <a:t>) udskiller inflammatoriske cytokiner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Disse cytokiner interfererer med insulinsignaleringen</a:t>
            </a:r>
            <a:endParaRPr lang="da-DK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1600" dirty="0"/>
              <a:t>Skaber en kronisk lavgrads inflammationstilstand</a:t>
            </a:r>
            <a:endParaRPr lang="da-DK" sz="1600" dirty="0"/>
          </a:p>
          <a:p>
            <a:endParaRPr lang="da-DK" sz="1600" dirty="0"/>
          </a:p>
        </p:txBody>
      </p:sp>
      <p:pic>
        <p:nvPicPr>
          <p:cNvPr id="4" name="Picture 3" descr="A diagram of a body and bod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90" y="742950"/>
            <a:ext cx="4184650" cy="5551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lnSpcReduction="10000"/>
          </a:bodyPr>
          <a:p>
            <a:pPr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Risikofaktorer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Alder - debuterer ofte efter 50-årsalderen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Inaktivitet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Overvægt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Genetisk disposition til type 2-diabetes </a:t>
            </a:r>
            <a:endParaRPr lang="da-DK" sz="2000" dirty="0"/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40% risiko hvis én forælder har DM2</a:t>
            </a:r>
            <a:endParaRPr lang="da-DK" sz="2000" dirty="0"/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80% risiko hvis begge forældre har DM2</a:t>
            </a:r>
            <a:endParaRPr lang="da-DK" sz="2000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1" y="896112"/>
            <a:ext cx="4814088" cy="4744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da-DK" sz="2000" b="1">
                <a:sym typeface="+mn-ea"/>
              </a:rPr>
              <a:t>Behandling </a:t>
            </a:r>
            <a:endParaRPr lang="da-DK" sz="2000" b="1" dirty="0"/>
          </a:p>
          <a:p>
            <a:pPr lvl="1"/>
            <a:r>
              <a:rPr lang="da-DK" sz="2000">
                <a:solidFill>
                  <a:srgbClr val="FF5F5F"/>
                </a:solidFill>
                <a:sym typeface="+mn-ea"/>
              </a:rPr>
              <a:t>Livsstilsændring – alle KRAM faktorer skal i spil! </a:t>
            </a:r>
            <a:endParaRPr lang="da-DK" sz="2000" dirty="0">
              <a:solidFill>
                <a:srgbClr val="FF5F5F"/>
              </a:solidFill>
            </a:endParaRPr>
          </a:p>
          <a:p>
            <a:pPr lvl="2"/>
            <a:r>
              <a:rPr lang="da-DK" sz="2000">
                <a:solidFill>
                  <a:srgbClr val="FF5F5F"/>
                </a:solidFill>
                <a:sym typeface="+mn-ea"/>
              </a:rPr>
              <a:t>Bedre sygdommen, og mindske risiko for kardiovaskulær sygdom</a:t>
            </a:r>
            <a:endParaRPr lang="da-DK" sz="2000" dirty="0">
              <a:solidFill>
                <a:srgbClr val="FF5F5F"/>
              </a:solidFill>
            </a:endParaRPr>
          </a:p>
          <a:p>
            <a:pPr lvl="1"/>
            <a:r>
              <a:rPr lang="da-DK" sz="2000">
                <a:solidFill>
                  <a:srgbClr val="FF5F5F"/>
                </a:solidFill>
                <a:sym typeface="+mn-ea"/>
              </a:rPr>
              <a:t>Medicinsk primær behandling</a:t>
            </a:r>
            <a:endParaRPr lang="da-DK" sz="2000" dirty="0">
              <a:solidFill>
                <a:srgbClr val="FF5F5F"/>
              </a:solidFill>
            </a:endParaRPr>
          </a:p>
          <a:p>
            <a:pPr lvl="2"/>
            <a:r>
              <a:rPr lang="da-DK" sz="2000" dirty="0" err="1">
                <a:sym typeface="+mn-ea"/>
              </a:rPr>
              <a:t>Metformin</a:t>
            </a:r>
            <a:r>
              <a:rPr lang="da-DK" sz="2000">
                <a:sym typeface="+mn-ea"/>
              </a:rPr>
              <a:t> til alle! </a:t>
            </a:r>
            <a:endParaRPr lang="da-DK" sz="2000" dirty="0"/>
          </a:p>
          <a:p>
            <a:pPr lvl="2"/>
            <a:r>
              <a:rPr lang="da-DK" sz="2000">
                <a:sym typeface="+mn-ea"/>
              </a:rPr>
              <a:t>Derefter tillægges andre typer medicin – individuelt </a:t>
            </a:r>
            <a:endParaRPr lang="da-DK" sz="2000" dirty="0"/>
          </a:p>
          <a:p>
            <a:pPr lvl="2"/>
            <a:r>
              <a:rPr lang="da-DK" sz="2000">
                <a:sym typeface="+mn-ea"/>
              </a:rPr>
              <a:t>SU og insulin er oftest </a:t>
            </a:r>
            <a:r>
              <a:rPr lang="da-DK" sz="2000" dirty="0" err="1">
                <a:sym typeface="+mn-ea"/>
              </a:rPr>
              <a:t>sidstevalg</a:t>
            </a:r>
            <a:r>
              <a:rPr lang="da-DK" sz="2000">
                <a:sym typeface="+mn-ea"/>
              </a:rPr>
              <a:t> </a:t>
            </a:r>
            <a:endParaRPr lang="da-DK" sz="2000" dirty="0"/>
          </a:p>
          <a:p>
            <a:pPr lvl="3"/>
            <a:r>
              <a:rPr lang="da-DK" sz="2000">
                <a:sym typeface="+mn-ea"/>
              </a:rPr>
              <a:t>Risiko for hypoglykæmi </a:t>
            </a:r>
            <a:endParaRPr lang="da-DK" sz="2000" dirty="0"/>
          </a:p>
          <a:p>
            <a:pPr lvl="1"/>
            <a:r>
              <a:rPr lang="da-DK" sz="2000">
                <a:solidFill>
                  <a:srgbClr val="FF5F5F"/>
                </a:solidFill>
                <a:sym typeface="+mn-ea"/>
              </a:rPr>
              <a:t>Medicinsk sekundær behandling </a:t>
            </a:r>
            <a:endParaRPr lang="da-DK" sz="2000" dirty="0">
              <a:solidFill>
                <a:srgbClr val="FF5F5F"/>
              </a:solidFill>
            </a:endParaRPr>
          </a:p>
          <a:p>
            <a:pPr lvl="2"/>
            <a:r>
              <a:rPr lang="da-DK" sz="2000">
                <a:sym typeface="+mn-ea"/>
              </a:rPr>
              <a:t>LDL &lt;2,5 </a:t>
            </a:r>
            <a:endParaRPr lang="da-DK" sz="2000" dirty="0"/>
          </a:p>
          <a:p>
            <a:pPr lvl="2"/>
            <a:r>
              <a:rPr lang="da-DK" sz="2000">
                <a:sym typeface="+mn-ea"/>
              </a:rPr>
              <a:t>BT &lt;130/80 </a:t>
            </a:r>
            <a:endParaRPr lang="da-DK" sz="2000" dirty="0"/>
          </a:p>
          <a:p>
            <a:pPr lvl="2"/>
            <a:r>
              <a:rPr lang="da-DK" sz="2000">
                <a:sym typeface="+mn-ea"/>
              </a:rPr>
              <a:t>Også at mindske risikoen for kardiovaskulær sygdom.</a:t>
            </a:r>
            <a:endParaRPr lang="da-DK" sz="2000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9218" name="Picture 2" descr="KRAM-undersøgelsen i tal og billed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438" y="2437892"/>
            <a:ext cx="4553607" cy="19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7994650" cy="5372735"/>
          </a:xfrm>
        </p:spPr>
        <p:txBody>
          <a:bodyPr>
            <a:normAutofit/>
          </a:bodyPr>
          <a:p>
            <a:pPr marL="0" indent="0">
              <a:lnSpc>
                <a:spcPct val="150000"/>
              </a:lnSpc>
              <a:buNone/>
            </a:pPr>
            <a:r>
              <a:rPr lang="da-DK" sz="2000" b="1">
                <a:sym typeface="+mn-ea"/>
              </a:rPr>
              <a:t>Fysisk aktivitet og type 2-diabetes</a:t>
            </a:r>
            <a:endParaRPr lang="da-DK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Fysisk aktivitet er en stor del af behandlingen af type 2-diabetes</a:t>
            </a:r>
            <a:endParaRPr lang="da-DK" sz="2000" dirty="0"/>
          </a:p>
          <a:p>
            <a:pPr marL="742950" lvl="1" indent="-285750">
              <a:lnSpc>
                <a:spcPct val="150000"/>
              </a:lnSpc>
            </a:pPr>
            <a:r>
              <a:rPr lang="da-DK" sz="2000">
                <a:sym typeface="+mn-ea"/>
              </a:rPr>
              <a:t>Hjælper til vægttab</a:t>
            </a:r>
            <a:endParaRPr lang="da-DK" sz="2000" dirty="0"/>
          </a:p>
          <a:p>
            <a:pPr marL="742950" lvl="1" indent="-285750">
              <a:lnSpc>
                <a:spcPct val="150000"/>
              </a:lnSpc>
            </a:pPr>
            <a:r>
              <a:rPr lang="da-DK" sz="2000">
                <a:sym typeface="+mn-ea"/>
              </a:rPr>
              <a:t>Stimulerer transporten af glukose ind i cellerne </a:t>
            </a:r>
            <a:endParaRPr lang="da-DK" sz="2000" dirty="0"/>
          </a:p>
          <a:p>
            <a:pPr marL="742950" lvl="1" indent="-285750">
              <a:lnSpc>
                <a:spcPct val="150000"/>
              </a:lnSpc>
            </a:pPr>
            <a:r>
              <a:rPr lang="da-DK" sz="2000">
                <a:sym typeface="+mn-ea"/>
              </a:rPr>
              <a:t>Øger insulinfølsomheden i op til 48 timer efter træning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Man bør kombinere konditionstræning og styrketræning 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>
                <a:sym typeface="+mn-ea"/>
              </a:rPr>
              <a:t>Intensiteten af den fysiske aktivitet er mere afgørende end varigheden</a:t>
            </a:r>
            <a:endParaRPr lang="da-DK" sz="2000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14338" name="Picture 2" descr="Intervaltræning sænker blodsukkeret og mindsker fedtmængden – Københavns  Universit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132" y="2179955"/>
            <a:ext cx="4576598" cy="249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Diabetes:</a:t>
            </a:r>
            <a:endParaRPr lang="en-US" alt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07895" y="179070"/>
            <a:ext cx="6422390" cy="359410"/>
          </a:xfrm>
        </p:spPr>
        <p:txBody>
          <a:bodyPr/>
          <a:p>
            <a:r>
              <a:rPr lang="en-US"/>
              <a:t>Type 2-diabetes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306705" y="742950"/>
            <a:ext cx="6132195" cy="5372735"/>
          </a:xfrm>
        </p:spPr>
        <p:txBody>
          <a:bodyPr>
            <a:normAutofit fontScale="80000"/>
          </a:bodyPr>
          <a:p>
            <a:pPr>
              <a:lnSpc>
                <a:spcPct val="150000"/>
              </a:lnSpc>
            </a:pPr>
            <a:r>
              <a:rPr lang="da-DK" sz="2000" b="1">
                <a:solidFill>
                  <a:srgbClr val="FF5F5F"/>
                </a:solidFill>
                <a:sym typeface="+mn-ea"/>
              </a:rPr>
              <a:t>Komplikationer til DM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Diabetisk </a:t>
            </a:r>
            <a:r>
              <a:rPr lang="da-DK" sz="2000" dirty="0" err="1">
                <a:solidFill>
                  <a:srgbClr val="FF5F5F"/>
                </a:solidFill>
                <a:sym typeface="+mn-ea"/>
              </a:rPr>
              <a:t>retinopati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Diabetisk </a:t>
            </a:r>
            <a:r>
              <a:rPr lang="da-DK" sz="2000" dirty="0" err="1">
                <a:solidFill>
                  <a:srgbClr val="FF5F5F"/>
                </a:solidFill>
                <a:sym typeface="+mn-ea"/>
              </a:rPr>
              <a:t>neuropati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Diabetisk </a:t>
            </a:r>
            <a:r>
              <a:rPr lang="da-DK" sz="2000" dirty="0" err="1">
                <a:solidFill>
                  <a:srgbClr val="FF5F5F"/>
                </a:solidFill>
                <a:sym typeface="+mn-ea"/>
              </a:rPr>
              <a:t>nefropati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Diabetiske </a:t>
            </a:r>
            <a:r>
              <a:rPr lang="da-DK" sz="2000" dirty="0" err="1">
                <a:solidFill>
                  <a:srgbClr val="FF5F5F"/>
                </a:solidFill>
                <a:sym typeface="+mn-ea"/>
              </a:rPr>
              <a:t>fodsår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Desuden øget risiko for </a:t>
            </a:r>
            <a:r>
              <a:rPr lang="da-DK" sz="2000" dirty="0" err="1">
                <a:solidFill>
                  <a:srgbClr val="FF5F5F"/>
                </a:solidFill>
                <a:sym typeface="+mn-ea"/>
              </a:rPr>
              <a:t>cardiovaskulære</a:t>
            </a:r>
            <a:r>
              <a:rPr lang="da-DK" sz="2000">
                <a:solidFill>
                  <a:srgbClr val="FF5F5F"/>
                </a:solidFill>
                <a:sym typeface="+mn-ea"/>
              </a:rPr>
              <a:t> komplikationer </a:t>
            </a:r>
            <a:endParaRPr lang="da-DK" sz="2000" dirty="0">
              <a:solidFill>
                <a:srgbClr val="FF5F5F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Udvikles typisk først efter 10-20 år ved type 1 (obs compliance) </a:t>
            </a:r>
            <a:endParaRPr lang="da-DK" sz="2000" dirty="0">
              <a:solidFill>
                <a:srgbClr val="FF5F5F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olidFill>
                  <a:srgbClr val="FF5F5F"/>
                </a:solidFill>
                <a:sym typeface="+mn-ea"/>
              </a:rPr>
              <a:t>Type 2 kan have senkomplikationer på diagnosetidspunktet! </a:t>
            </a:r>
            <a:endParaRPr lang="da-DK" sz="2000" dirty="0">
              <a:solidFill>
                <a:srgbClr val="FF5F5F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En velreguleret diabetes samt velkontrollerede øvrige risikofaktorer mindsker risikoen for komplikationer betydeligt!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en-US"/>
          </a:p>
        </p:txBody>
      </p:sp>
      <p:pic>
        <p:nvPicPr>
          <p:cNvPr id="6" name="Picture 5" descr="A diagram of a human bod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820420"/>
            <a:ext cx="4982210" cy="3453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9390" y="0"/>
            <a:ext cx="10515600" cy="1325563"/>
          </a:xfrm>
        </p:spPr>
        <p:txBody>
          <a:bodyPr anchor="b">
            <a:normAutofit/>
          </a:bodyPr>
          <a:lstStyle/>
          <a:p>
            <a:r>
              <a:rPr lang="da-DK" sz="5400"/>
              <a:t>Case 1</a:t>
            </a:r>
            <a:endParaRPr lang="da-DK" sz="540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48615" y="1510030"/>
            <a:ext cx="7555865" cy="4213225"/>
          </a:xfrm>
        </p:spPr>
        <p:txBody>
          <a:bodyPr anchor="t">
            <a:normAutofit fontScale="92500" lnSpcReduction="10000"/>
          </a:bodyPr>
          <a:lstStyle/>
          <a:p>
            <a:r>
              <a:rPr lang="da-DK" sz="2200" dirty="0"/>
              <a:t>Mathilde på 22 har booket tid hos dig fordi hun skal genoptræne efter korsbåndsoperation. Hun er tidligere udeblevet 2 gange. Hun har </a:t>
            </a:r>
            <a:r>
              <a:rPr lang="da-DK" sz="2200" u="sng" dirty="0"/>
              <a:t>borderline</a:t>
            </a:r>
            <a:r>
              <a:rPr lang="da-DK" sz="2200" dirty="0"/>
              <a:t> og sukkersyge. </a:t>
            </a:r>
            <a:endParaRPr lang="da-DK" sz="2200" dirty="0"/>
          </a:p>
          <a:p>
            <a:r>
              <a:rPr lang="da-DK" sz="2200" dirty="0"/>
              <a:t>I går i gang, men kort efter begynder hun at klage over svimmelhed, kvalme og sløret syn. Hun ryster lidt og ser lidt bleg ud. </a:t>
            </a:r>
            <a:endParaRPr lang="da-DK" sz="2200" dirty="0"/>
          </a:p>
          <a:p>
            <a:r>
              <a:rPr lang="da-DK" sz="2200" dirty="0"/>
              <a:t>Hvilken type sukkersyge har hun mest sandsynligt? </a:t>
            </a:r>
            <a:endParaRPr lang="da-DK" sz="2200" dirty="0"/>
          </a:p>
          <a:p>
            <a:r>
              <a:rPr lang="da-DK" sz="2200" dirty="0"/>
              <a:t>Hvad mistænker du er problemet nu? </a:t>
            </a:r>
            <a:endParaRPr lang="da-DK" sz="2200" dirty="0"/>
          </a:p>
          <a:p>
            <a:pPr lvl="1"/>
            <a:r>
              <a:rPr lang="da-DK" sz="2200" dirty="0"/>
              <a:t>Hvad tænker du om, at hun har borderline og er udeblevet 2 gange? </a:t>
            </a:r>
            <a:endParaRPr lang="da-DK" sz="2200" dirty="0"/>
          </a:p>
          <a:p>
            <a:r>
              <a:rPr lang="da-DK" sz="2200" dirty="0"/>
              <a:t>Hvad vil du gøre? </a:t>
            </a:r>
            <a:endParaRPr lang="da-DK" sz="2200" dirty="0"/>
          </a:p>
        </p:txBody>
      </p:sp>
      <p:pic>
        <p:nvPicPr>
          <p:cNvPr id="16388" name="Picture 4" descr="Amanda bliver mobbet på Facebook: Nu deler hun rørende video | TV2 ØST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8926"/>
          <a:stretch>
            <a:fillRect/>
          </a:stretch>
        </p:blipFill>
        <p:spPr bwMode="auto">
          <a:xfrm>
            <a:off x="7904258" y="105003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Amanda bliver mobbet på Facebook: Nu deler hun rørende video | TV2 ØST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da-DK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6000" b="1" dirty="0" err="1"/>
              <a:t>Thyroideasygdomme</a:t>
            </a:r>
            <a:r>
              <a:rPr lang="da-DK" sz="6000" b="1" dirty="0"/>
              <a:t> </a:t>
            </a:r>
            <a:endParaRPr lang="da-DK" sz="60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Thyroidea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da-DK" dirty="0" err="1"/>
              <a:t>Thyroidea</a:t>
            </a:r>
            <a:r>
              <a:rPr lang="da-DK" dirty="0"/>
              <a:t> = skjoldbruskkirtlen </a:t>
            </a:r>
            <a:endParaRPr lang="da-DK" dirty="0"/>
          </a:p>
          <a:p>
            <a:r>
              <a:rPr lang="da-DK" dirty="0"/>
              <a:t>Producerer stofskiftehormoner</a:t>
            </a:r>
            <a:endParaRPr lang="da-DK" dirty="0"/>
          </a:p>
          <a:p>
            <a:pPr lvl="1"/>
            <a:r>
              <a:rPr lang="da-DK" dirty="0"/>
              <a:t>TSH </a:t>
            </a:r>
            <a:endParaRPr lang="da-DK" dirty="0"/>
          </a:p>
          <a:p>
            <a:pPr lvl="1"/>
            <a:r>
              <a:rPr lang="da-DK" dirty="0"/>
              <a:t>T3  </a:t>
            </a:r>
            <a:endParaRPr lang="da-DK" dirty="0"/>
          </a:p>
          <a:p>
            <a:pPr lvl="1"/>
            <a:r>
              <a:rPr lang="da-DK" dirty="0"/>
              <a:t>T4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/>
              <a:t>Thyroideasygdomme</a:t>
            </a:r>
            <a:r>
              <a:rPr lang="da-DK" dirty="0"/>
              <a:t> kan overordnet deles op i </a:t>
            </a:r>
            <a:r>
              <a:rPr lang="da-DK" b="1" dirty="0">
                <a:solidFill>
                  <a:srgbClr val="FF5F5F"/>
                </a:solidFill>
              </a:rPr>
              <a:t>for højt</a:t>
            </a:r>
            <a:r>
              <a:rPr lang="da-DK" b="1" dirty="0"/>
              <a:t> </a:t>
            </a:r>
            <a:r>
              <a:rPr lang="da-DK" dirty="0"/>
              <a:t>og </a:t>
            </a:r>
            <a:r>
              <a:rPr lang="da-DK" b="1" dirty="0"/>
              <a:t>for</a:t>
            </a:r>
            <a:r>
              <a:rPr lang="da-DK" b="1" dirty="0">
                <a:solidFill>
                  <a:srgbClr val="FF5F5F"/>
                </a:solidFill>
              </a:rPr>
              <a:t> lavt </a:t>
            </a:r>
            <a:r>
              <a:rPr lang="da-DK" dirty="0"/>
              <a:t>stofskifte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5F5F"/>
                </a:solidFill>
              </a:rPr>
              <a:t>Stofskiftesygdomme er hyppigst hos kvinder</a:t>
            </a:r>
            <a:endParaRPr lang="da-DK" dirty="0">
              <a:solidFill>
                <a:srgbClr val="FF5F5F"/>
              </a:solidFill>
            </a:endParaRPr>
          </a:p>
        </p:txBody>
      </p:sp>
      <p:pic>
        <p:nvPicPr>
          <p:cNvPr id="11266" name="Picture 2" descr="Om skjoldbruskkirtlen | Kræftens Bekæmpel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230" y="3429000"/>
            <a:ext cx="4154805" cy="286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328612"/>
            <a:ext cx="11182350" cy="6200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2890" dirty="0"/>
              <a:t>Endokrinologi</a:t>
            </a:r>
            <a:endParaRPr lang="da-DK" sz="289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06705" y="742950"/>
            <a:ext cx="5782945" cy="5372735"/>
          </a:xfrm>
        </p:spPr>
        <p:txBody>
          <a:bodyPr>
            <a:normAutofit/>
          </a:bodyPr>
          <a:lstStyle/>
          <a:p>
            <a:r>
              <a:rPr lang="da-DK" dirty="0"/>
              <a:t>Sygdomme i organer med hormonproduktion</a:t>
            </a:r>
            <a:endParaRPr lang="da-DK" dirty="0"/>
          </a:p>
          <a:p>
            <a:pPr lvl="1"/>
            <a:r>
              <a:rPr lang="da-DK" dirty="0"/>
              <a:t>Hypofyse </a:t>
            </a:r>
            <a:endParaRPr lang="da-DK" dirty="0"/>
          </a:p>
          <a:p>
            <a:pPr lvl="1"/>
            <a:r>
              <a:rPr lang="da-DK" dirty="0" err="1"/>
              <a:t>Thyroidea</a:t>
            </a:r>
            <a:r>
              <a:rPr lang="da-DK" dirty="0"/>
              <a:t> (</a:t>
            </a:r>
            <a:r>
              <a:rPr lang="da-DK" dirty="0" err="1"/>
              <a:t>skjoldbr</a:t>
            </a:r>
            <a:r>
              <a:rPr lang="en-US" altLang="da-DK" dirty="0" err="1"/>
              <a:t>u</a:t>
            </a:r>
            <a:r>
              <a:rPr lang="da-DK" dirty="0" err="1"/>
              <a:t>skkirtlen</a:t>
            </a:r>
            <a:r>
              <a:rPr lang="da-DK" dirty="0"/>
              <a:t>)</a:t>
            </a:r>
            <a:endParaRPr lang="da-DK" dirty="0"/>
          </a:p>
          <a:p>
            <a:pPr lvl="1"/>
            <a:r>
              <a:rPr lang="da-DK" dirty="0" err="1"/>
              <a:t>Parathyroidea</a:t>
            </a:r>
            <a:r>
              <a:rPr lang="da-DK" dirty="0"/>
              <a:t> (</a:t>
            </a:r>
            <a:r>
              <a:rPr lang="da-DK" dirty="0" err="1"/>
              <a:t>biskjoldbr</a:t>
            </a:r>
            <a:r>
              <a:rPr lang="en-US" altLang="da-DK" dirty="0" err="1"/>
              <a:t>u</a:t>
            </a:r>
            <a:r>
              <a:rPr lang="da-DK" dirty="0" err="1"/>
              <a:t>skkirtlerne</a:t>
            </a:r>
            <a:r>
              <a:rPr lang="da-DK" dirty="0"/>
              <a:t>)</a:t>
            </a:r>
            <a:endParaRPr lang="da-DK" dirty="0"/>
          </a:p>
          <a:p>
            <a:pPr lvl="1"/>
            <a:r>
              <a:rPr lang="da-DK" dirty="0"/>
              <a:t>Pancreas (bugspytkirtlen)</a:t>
            </a:r>
            <a:endParaRPr lang="da-DK" dirty="0"/>
          </a:p>
          <a:p>
            <a:pPr lvl="1"/>
            <a:r>
              <a:rPr lang="da-DK" dirty="0"/>
              <a:t>Binyrer </a:t>
            </a:r>
            <a:endParaRPr lang="da-DK" dirty="0"/>
          </a:p>
          <a:p>
            <a:r>
              <a:rPr lang="da-DK" dirty="0"/>
              <a:t>Komplekst system </a:t>
            </a:r>
            <a:endParaRPr lang="da-DK" dirty="0"/>
          </a:p>
          <a:p>
            <a:pPr lvl="1"/>
            <a:r>
              <a:rPr lang="da-DK" dirty="0"/>
              <a:t>Hormonakser </a:t>
            </a:r>
            <a:endParaRPr lang="da-DK" dirty="0"/>
          </a:p>
          <a:p>
            <a:pPr lvl="2"/>
            <a:r>
              <a:rPr lang="da-DK" dirty="0"/>
              <a:t>Skal i ikke kunne!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  <a:p>
            <a:r>
              <a:rPr lang="da-DK" dirty="0">
                <a:solidFill>
                  <a:srgbClr val="FF5F5F"/>
                </a:solidFill>
              </a:rPr>
              <a:t>Årsager er typisk </a:t>
            </a:r>
            <a:r>
              <a:rPr lang="da-DK" dirty="0" err="1">
                <a:solidFill>
                  <a:srgbClr val="FF5F5F"/>
                </a:solidFill>
              </a:rPr>
              <a:t>autoimmmune</a:t>
            </a:r>
            <a:r>
              <a:rPr lang="da-DK" dirty="0">
                <a:solidFill>
                  <a:srgbClr val="FF5F5F"/>
                </a:solidFill>
              </a:rPr>
              <a:t> sygdomme eller tumorer </a:t>
            </a:r>
            <a:endParaRPr lang="da-DK" dirty="0">
              <a:solidFill>
                <a:srgbClr val="FF5F5F"/>
              </a:solidFill>
            </a:endParaRPr>
          </a:p>
          <a:p>
            <a:pPr marL="0" indent="0">
              <a:buNone/>
            </a:pPr>
            <a:endParaRPr lang="da-DK" dirty="0">
              <a:solidFill>
                <a:srgbClr val="FF5F5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2515" y="538480"/>
            <a:ext cx="59436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Thyroidea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fontScale="70000"/>
          </a:bodyPr>
          <a:lstStyle/>
          <a:p>
            <a:pPr>
              <a:lnSpc>
                <a:spcPct val="150000"/>
              </a:lnSpc>
            </a:pPr>
            <a:r>
              <a:rPr lang="da-DK" sz="2000" b="1" dirty="0" err="1">
                <a:solidFill>
                  <a:srgbClr val="FF5F5F"/>
                </a:solidFill>
                <a:sym typeface="+mn-ea"/>
              </a:rPr>
              <a:t>Hyperthyreose</a:t>
            </a:r>
            <a:r>
              <a:rPr lang="da-DK" sz="2000" b="1">
                <a:solidFill>
                  <a:srgbClr val="FF5F5F"/>
                </a:solidFill>
                <a:sym typeface="+mn-ea"/>
              </a:rPr>
              <a:t> = for højt stofskifte </a:t>
            </a:r>
            <a:endParaRPr lang="da-DK" sz="2000" b="1" dirty="0">
              <a:solidFill>
                <a:srgbClr val="FF5F5F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Kaldes også </a:t>
            </a:r>
            <a:r>
              <a:rPr lang="da-DK" sz="2000" dirty="0" err="1">
                <a:sym typeface="+mn-ea"/>
              </a:rPr>
              <a:t>thyreotoksikose</a:t>
            </a:r>
            <a:r>
              <a:rPr lang="da-DK" sz="2000">
                <a:sym typeface="+mn-ea"/>
              </a:rPr>
              <a:t> eller </a:t>
            </a:r>
            <a:r>
              <a:rPr lang="da-DK" sz="2000" dirty="0" err="1">
                <a:sym typeface="+mn-ea"/>
              </a:rPr>
              <a:t>hyperthyroidisme</a:t>
            </a:r>
            <a:r>
              <a:rPr lang="da-DK" sz="2000">
                <a:sym typeface="+mn-ea"/>
              </a:rPr>
              <a:t> 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>
                <a:solidFill>
                  <a:srgbClr val="FF5F5F"/>
                </a:solidFill>
                <a:sym typeface="+mn-ea"/>
              </a:rPr>
              <a:t>Symptomer</a:t>
            </a:r>
            <a:endParaRPr lang="da-DK" sz="2000" b="1" dirty="0">
              <a:solidFill>
                <a:srgbClr val="FF5F5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Oftest uspecifikke symptomer som fx træthed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Øget appetit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Koncentrationsbesvær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Høj puls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Dårlig søvn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Vægttab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Rysten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Uregelmæssig menstruation hos kvinder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Svedtendens/varme-intolerance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Kan skyldes flere sygdomme!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sz="2000" dirty="0"/>
          </a:p>
          <a:p>
            <a:pPr marL="0" indent="0">
              <a:buNone/>
            </a:pPr>
            <a:endParaRPr lang="da-DK" dirty="0">
              <a:solidFill>
                <a:srgbClr val="FF5F5F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708" y="1741762"/>
            <a:ext cx="4945856" cy="3542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truma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40" y="742950"/>
            <a:ext cx="3358515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Hyperthyreose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Årsager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Autoimmunt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 err="1"/>
              <a:t>Thyroiditis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Tumor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BP (supprimeret TSH og høj T3 og/eller T4)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Sekundært måles </a:t>
            </a:r>
            <a:r>
              <a:rPr lang="da-DK" dirty="0" err="1">
                <a:solidFill>
                  <a:srgbClr val="FF0000"/>
                </a:solidFill>
              </a:rPr>
              <a:t>TRAb</a:t>
            </a:r>
            <a:r>
              <a:rPr lang="da-DK" dirty="0">
                <a:solidFill>
                  <a:srgbClr val="FF0000"/>
                </a:solidFill>
              </a:rPr>
              <a:t> antistoffer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 err="1"/>
              <a:t>Skintigrafi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UL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01" y="2298112"/>
            <a:ext cx="3994184" cy="39836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Hyperthyreose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/>
              <a:t>5000 nye tilfælde om året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Graves sygdom</a:t>
            </a:r>
            <a:r>
              <a:rPr lang="da-DK" dirty="0">
                <a:solidFill>
                  <a:srgbClr val="FF0000"/>
                </a:solidFill>
              </a:rPr>
              <a:t> (45%) = autoimmun sygdom – hyppigste årsag!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 b="1" dirty="0" err="1"/>
              <a:t>Multinodøs</a:t>
            </a:r>
            <a:r>
              <a:rPr lang="da-DK" sz="2000" b="1" dirty="0"/>
              <a:t> toksisk struma </a:t>
            </a:r>
            <a:r>
              <a:rPr lang="da-DK" sz="2000" dirty="0"/>
              <a:t>(ca. 40%)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 dirty="0"/>
              <a:t>Solitært toksisk </a:t>
            </a:r>
            <a:r>
              <a:rPr lang="da-DK" sz="2000" b="1" dirty="0" err="1"/>
              <a:t>adenom</a:t>
            </a:r>
            <a:r>
              <a:rPr lang="da-DK" sz="2000" b="1" dirty="0"/>
              <a:t> </a:t>
            </a:r>
            <a:r>
              <a:rPr lang="da-DK" sz="2000" dirty="0"/>
              <a:t>(ca. 10%)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 dirty="0" err="1"/>
              <a:t>Thyroiditis</a:t>
            </a:r>
            <a:r>
              <a:rPr lang="da-DK" sz="2000" b="1" dirty="0"/>
              <a:t> </a:t>
            </a:r>
            <a:r>
              <a:rPr lang="da-DK" sz="2000" dirty="0"/>
              <a:t>(ca. 5%)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 dirty="0"/>
              <a:t>Tumor og forgiftning (jod eller </a:t>
            </a:r>
            <a:r>
              <a:rPr lang="da-DK" sz="2000" b="1" dirty="0" err="1"/>
              <a:t>thyroideahormon</a:t>
            </a:r>
            <a:r>
              <a:rPr lang="da-DK" sz="2000" b="1" dirty="0"/>
              <a:t>) </a:t>
            </a:r>
            <a:r>
              <a:rPr lang="da-DK" sz="2000" dirty="0"/>
              <a:t>- sjældent</a:t>
            </a:r>
            <a:endParaRPr lang="da-DK" sz="2000" dirty="0"/>
          </a:p>
          <a:p>
            <a:endParaRPr lang="da-DK" dirty="0"/>
          </a:p>
        </p:txBody>
      </p:sp>
      <p:pic>
        <p:nvPicPr>
          <p:cNvPr id="13314" name="Picture 2" descr="Graves øjensygdom - Øjenleksik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96" y="685557"/>
            <a:ext cx="2743201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Hyperthyreose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Afhænger af den tilgrundliggende årsag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Generelt 3 forskellige behandlingsformer:</a:t>
            </a:r>
            <a:endParaRPr lang="da-DK" dirty="0"/>
          </a:p>
          <a:p>
            <a:pPr marL="1200150" lvl="2" indent="-285750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Medicinsk behandling</a:t>
            </a:r>
            <a:r>
              <a:rPr lang="da-DK" dirty="0"/>
              <a:t> med </a:t>
            </a:r>
            <a:r>
              <a:rPr lang="da-DK" dirty="0" err="1"/>
              <a:t>antithyroide</a:t>
            </a:r>
            <a:r>
              <a:rPr lang="da-DK" dirty="0"/>
              <a:t> midler – hæmmer </a:t>
            </a:r>
            <a:r>
              <a:rPr lang="da-DK" dirty="0" err="1"/>
              <a:t>thyroideahormon</a:t>
            </a:r>
            <a:endParaRPr lang="da-DK" dirty="0"/>
          </a:p>
          <a:p>
            <a:pPr marL="1657350" lvl="3" indent="-285750">
              <a:lnSpc>
                <a:spcPct val="150000"/>
              </a:lnSpc>
            </a:pPr>
            <a:r>
              <a:rPr lang="da-DK" dirty="0" err="1"/>
              <a:t>Thycapzol</a:t>
            </a:r>
            <a:r>
              <a:rPr lang="da-DK" dirty="0"/>
              <a:t> </a:t>
            </a:r>
            <a:endParaRPr lang="da-DK" dirty="0"/>
          </a:p>
          <a:p>
            <a:pPr marL="1200150" lvl="2" indent="-285750">
              <a:lnSpc>
                <a:spcPct val="150000"/>
              </a:lnSpc>
            </a:pPr>
            <a:r>
              <a:rPr lang="da-DK" dirty="0"/>
              <a:t>Radioaktivt jod – optages i skjoldbrugskirtlen og ødelægger overaktive områder</a:t>
            </a:r>
            <a:endParaRPr lang="da-DK" dirty="0"/>
          </a:p>
          <a:p>
            <a:pPr marL="1200150" lvl="2" indent="-285750">
              <a:lnSpc>
                <a:spcPct val="150000"/>
              </a:lnSpc>
            </a:pPr>
            <a:r>
              <a:rPr lang="da-DK" dirty="0"/>
              <a:t>Kirurgisk fjernelse af hele eller dele af skjoldbruskkirtlen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Hypothyreose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9600" dirty="0"/>
              <a:t>For lavt stofskifte  </a:t>
            </a:r>
            <a:endParaRPr lang="da-DK" sz="9600" dirty="0"/>
          </a:p>
          <a:p>
            <a:pPr>
              <a:lnSpc>
                <a:spcPct val="120000"/>
              </a:lnSpc>
            </a:pPr>
            <a:r>
              <a:rPr lang="da-DK" sz="9600" dirty="0"/>
              <a:t>Kaldes også myxødem eller </a:t>
            </a:r>
            <a:r>
              <a:rPr lang="da-DK" sz="9600" dirty="0" err="1"/>
              <a:t>hypothyroidisme</a:t>
            </a:r>
            <a:endParaRPr lang="da-DK" sz="9600" dirty="0"/>
          </a:p>
          <a:p>
            <a:pPr>
              <a:lnSpc>
                <a:spcPct val="120000"/>
              </a:lnSpc>
            </a:pPr>
            <a:r>
              <a:rPr lang="da-DK" sz="9600" dirty="0"/>
              <a:t>2.000 tilfælde hvert år, flest kvinder</a:t>
            </a:r>
            <a:endParaRPr lang="da-DK" sz="9600" dirty="0"/>
          </a:p>
          <a:p>
            <a:pPr>
              <a:lnSpc>
                <a:spcPct val="120000"/>
              </a:lnSpc>
            </a:pPr>
            <a:r>
              <a:rPr lang="da-DK" sz="9600" dirty="0"/>
              <a:t>Udvikler sig oftest langsomt </a:t>
            </a:r>
            <a:endParaRPr lang="da-DK" sz="9600" dirty="0"/>
          </a:p>
          <a:p>
            <a:pPr>
              <a:lnSpc>
                <a:spcPct val="120000"/>
              </a:lnSpc>
            </a:pPr>
            <a:endParaRPr lang="da-DK" sz="9600" dirty="0"/>
          </a:p>
          <a:p>
            <a:pPr>
              <a:lnSpc>
                <a:spcPct val="120000"/>
              </a:lnSpc>
            </a:pPr>
            <a:r>
              <a:rPr lang="da-DK" sz="9600" b="1" dirty="0"/>
              <a:t>Årsager </a:t>
            </a:r>
            <a:endParaRPr lang="da-DK" sz="9600" b="1" dirty="0"/>
          </a:p>
          <a:p>
            <a:pPr lvl="1">
              <a:lnSpc>
                <a:spcPct val="120000"/>
              </a:lnSpc>
            </a:pPr>
            <a:r>
              <a:rPr lang="da-DK" sz="8000" dirty="0"/>
              <a:t>Autoimmun </a:t>
            </a:r>
            <a:endParaRPr lang="da-DK" sz="8000" dirty="0"/>
          </a:p>
          <a:p>
            <a:pPr lvl="1">
              <a:lnSpc>
                <a:spcPct val="120000"/>
              </a:lnSpc>
            </a:pPr>
            <a:r>
              <a:rPr lang="da-DK" sz="8000" dirty="0"/>
              <a:t>Medikamentelt </a:t>
            </a:r>
            <a:endParaRPr lang="da-DK" sz="8000" dirty="0"/>
          </a:p>
          <a:p>
            <a:pPr lvl="1">
              <a:lnSpc>
                <a:spcPct val="120000"/>
              </a:lnSpc>
            </a:pPr>
            <a:r>
              <a:rPr lang="da-DK" sz="8000" dirty="0"/>
              <a:t>OP/anden behandling af højt stofskifte </a:t>
            </a:r>
            <a:endParaRPr lang="da-DK" sz="8000" dirty="0"/>
          </a:p>
          <a:p>
            <a:pPr lvl="1">
              <a:lnSpc>
                <a:spcPct val="120000"/>
              </a:lnSpc>
            </a:pPr>
            <a:r>
              <a:rPr lang="da-DK" sz="8000" dirty="0"/>
              <a:t>Følger efter </a:t>
            </a:r>
            <a:r>
              <a:rPr lang="da-DK" sz="8000" dirty="0" err="1"/>
              <a:t>thyroiditis</a:t>
            </a:r>
            <a:r>
              <a:rPr lang="da-DK" sz="8000" dirty="0"/>
              <a:t> </a:t>
            </a:r>
            <a:endParaRPr lang="da-DK" sz="8000" dirty="0"/>
          </a:p>
          <a:p>
            <a:pPr>
              <a:lnSpc>
                <a:spcPct val="120000"/>
              </a:lnSpc>
            </a:pPr>
            <a:endParaRPr lang="da-DK" sz="800" dirty="0"/>
          </a:p>
        </p:txBody>
      </p:sp>
      <p:pic>
        <p:nvPicPr>
          <p:cNvPr id="3074" name="Picture 2" descr="Slow metabolism i haz it | Christmas memes funny, Memes, Funny food mem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045" y="2721935"/>
            <a:ext cx="4248946" cy="377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t="2790" b="3022"/>
          <a:stretch>
            <a:fillRect/>
          </a:stretch>
        </p:blipFill>
        <p:spPr>
          <a:xfrm>
            <a:off x="6832624" y="365125"/>
            <a:ext cx="5359376" cy="6319992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Hypothyreose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600" b="1" dirty="0"/>
              <a:t>Diagnose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Diagnosticeres på samme måde som ved </a:t>
            </a:r>
            <a:r>
              <a:rPr lang="da-DK" sz="1600" dirty="0" err="1"/>
              <a:t>hyperthyreose</a:t>
            </a:r>
            <a:r>
              <a:rPr lang="da-DK" sz="1600" dirty="0"/>
              <a:t> – dog: </a:t>
            </a:r>
            <a:endParaRPr lang="da-DK" sz="1600" dirty="0"/>
          </a:p>
          <a:p>
            <a:pPr lvl="2">
              <a:lnSpc>
                <a:spcPct val="100000"/>
              </a:lnSpc>
            </a:pPr>
            <a:r>
              <a:rPr lang="da-DK" sz="1200" dirty="0"/>
              <a:t>Høj TSH </a:t>
            </a:r>
            <a:endParaRPr lang="da-DK" sz="1200" dirty="0"/>
          </a:p>
          <a:p>
            <a:pPr lvl="2">
              <a:lnSpc>
                <a:spcPct val="100000"/>
              </a:lnSpc>
            </a:pPr>
            <a:r>
              <a:rPr lang="da-DK" sz="1200" dirty="0"/>
              <a:t>Lav T3/T4 </a:t>
            </a:r>
            <a:endParaRPr lang="da-DK" sz="1200" dirty="0"/>
          </a:p>
          <a:p>
            <a:pPr>
              <a:lnSpc>
                <a:spcPct val="100000"/>
              </a:lnSpc>
            </a:pPr>
            <a:r>
              <a:rPr lang="da-DK" sz="1600" b="1" dirty="0"/>
              <a:t>Symptomer </a:t>
            </a:r>
            <a:endParaRPr lang="da-DK" sz="1600" b="1" dirty="0"/>
          </a:p>
          <a:p>
            <a:pPr lvl="1">
              <a:lnSpc>
                <a:spcPct val="100000"/>
              </a:lnSpc>
            </a:pPr>
            <a:r>
              <a:rPr lang="da-DK" sz="1600" dirty="0"/>
              <a:t>Træthed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Vægtøgning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Koncentrationsbesvær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Hæs stemme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Forstoppelse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Kuldskærhed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Hårtab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Tør, skællende hud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Ansigtsødem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600" dirty="0"/>
              <a:t>Langsom puls</a:t>
            </a:r>
            <a:endParaRPr lang="da-DK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Behandling med Eltroxin – Recept via Dokteronl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180" y="3648075"/>
            <a:ext cx="1974215" cy="246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Hypothyreose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5F5F"/>
                </a:solidFill>
              </a:rPr>
              <a:t>Substitution med </a:t>
            </a:r>
            <a:r>
              <a:rPr lang="da-DK" dirty="0" err="1">
                <a:solidFill>
                  <a:srgbClr val="FF5F5F"/>
                </a:solidFill>
              </a:rPr>
              <a:t>thyroideahormon</a:t>
            </a:r>
            <a:r>
              <a:rPr lang="da-DK" dirty="0">
                <a:solidFill>
                  <a:srgbClr val="FF5F5F"/>
                </a:solidFill>
              </a:rPr>
              <a:t> </a:t>
            </a:r>
            <a:endParaRPr lang="da-DK" dirty="0">
              <a:solidFill>
                <a:srgbClr val="FF5F5F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/>
              <a:t>Eltroxin</a:t>
            </a:r>
            <a:r>
              <a:rPr lang="da-DK" dirty="0"/>
              <a:t> og </a:t>
            </a:r>
            <a:r>
              <a:rPr lang="da-DK" dirty="0" err="1"/>
              <a:t>euthyrox</a:t>
            </a:r>
            <a:r>
              <a:rPr lang="da-DK" dirty="0"/>
              <a:t> bruges hyppigt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Monitoreres efter </a:t>
            </a:r>
            <a:r>
              <a:rPr lang="da-DK" b="1" dirty="0"/>
              <a:t>TSH</a:t>
            </a:r>
            <a:r>
              <a:rPr lang="da-DK" dirty="0"/>
              <a:t>, som bør være lavt i normalområdet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Der kan gå uger-måneder, inden der kan mærkes og måles effekt af en behandling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6000" b="1" dirty="0"/>
              <a:t>Binyresygdomme </a:t>
            </a:r>
            <a:endParaRPr lang="da-DK" sz="60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Binyresygdomme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06705" y="742950"/>
            <a:ext cx="7224395" cy="53727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/>
              <a:t>Binyrerne er placeret ovenpå nyrerne og består af binyrebark og binyremarv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u="sng" dirty="0"/>
              <a:t>I barken</a:t>
            </a:r>
            <a:r>
              <a:rPr lang="da-DK" dirty="0"/>
              <a:t> produceres </a:t>
            </a:r>
            <a:r>
              <a:rPr lang="da-DK" dirty="0">
                <a:solidFill>
                  <a:srgbClr val="FF0000"/>
                </a:solidFill>
              </a:rPr>
              <a:t>”</a:t>
            </a:r>
            <a:r>
              <a:rPr lang="da-DK" dirty="0" err="1">
                <a:solidFill>
                  <a:srgbClr val="FF0000"/>
                </a:solidFill>
              </a:rPr>
              <a:t>binyrebarkhormoner</a:t>
            </a:r>
            <a:r>
              <a:rPr lang="da-DK" dirty="0">
                <a:solidFill>
                  <a:srgbClr val="FF0000"/>
                </a:solidFill>
              </a:rPr>
              <a:t>”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 err="1"/>
              <a:t>Glukokortikoider</a:t>
            </a:r>
            <a:r>
              <a:rPr lang="da-DK" dirty="0"/>
              <a:t> (kortisol)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Mineralokortikoid</a:t>
            </a:r>
            <a:r>
              <a:rPr lang="da-DK" dirty="0"/>
              <a:t> (</a:t>
            </a:r>
            <a:r>
              <a:rPr lang="da-DK" dirty="0" err="1"/>
              <a:t>aldosteron</a:t>
            </a:r>
            <a:r>
              <a:rPr lang="da-DK" dirty="0"/>
              <a:t>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Androgen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u="sng" dirty="0"/>
              <a:t>I marven</a:t>
            </a:r>
            <a:r>
              <a:rPr lang="da-DK" dirty="0"/>
              <a:t> produceres </a:t>
            </a:r>
            <a:r>
              <a:rPr lang="da-DK" dirty="0" err="1"/>
              <a:t>katekolaminer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Adrenalin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Noradrenalin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Meget komplekst – i skal kun kunne det helt basale </a:t>
            </a:r>
            <a:r>
              <a:rPr lang="da-DK" b="1" dirty="0">
                <a:sym typeface="Wingdings" panose="05000000000000000000" pitchFamily="2" charset="2"/>
              </a:rPr>
              <a:t> 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Binyretumorer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Så sjældent at vi springer det over – specialistopgave!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b="1" dirty="0"/>
              <a:t>Bortset fra én (næste slide) </a:t>
            </a:r>
            <a:endParaRPr lang="da-DK" b="1" dirty="0"/>
          </a:p>
          <a:p>
            <a:pPr>
              <a:lnSpc>
                <a:spcPct val="150000"/>
              </a:lnSpc>
            </a:pPr>
            <a:r>
              <a:rPr lang="da-DK" b="1" dirty="0"/>
              <a:t>I skal generelt bare vide at: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b="1" dirty="0"/>
              <a:t>Tumorer i binyrerne </a:t>
            </a:r>
            <a:r>
              <a:rPr lang="da-DK" b="1" i="1" dirty="0"/>
              <a:t>kan</a:t>
            </a:r>
            <a:r>
              <a:rPr lang="da-DK" b="1" dirty="0"/>
              <a:t> forekomme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b="1" dirty="0"/>
              <a:t>De fucker hormon-systemet op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b="1" dirty="0"/>
              <a:t>Det er meget komplekst </a:t>
            </a:r>
            <a:endParaRPr lang="da-DK" b="1" dirty="0"/>
          </a:p>
          <a:p>
            <a:pPr lvl="1">
              <a:lnSpc>
                <a:spcPct val="150000"/>
              </a:lnSpc>
            </a:pPr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  <a:p>
            <a:pPr>
              <a:lnSpc>
                <a:spcPct val="150000"/>
              </a:lnSpc>
            </a:pPr>
            <a:endParaRPr lang="da-DK" b="1" dirty="0"/>
          </a:p>
          <a:p>
            <a:endParaRPr lang="da-DK" dirty="0"/>
          </a:p>
        </p:txBody>
      </p:sp>
      <p:pic>
        <p:nvPicPr>
          <p:cNvPr id="5122" name="Picture 2" descr="Adrenal gland tumour and healthy adrenal gland, illustration - Stock Image  - F028/0215 - Science Photo Librar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45" y="2035544"/>
            <a:ext cx="4178595" cy="41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Diabetes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60680" y="742950"/>
            <a:ext cx="7740015" cy="5713095"/>
          </a:xfrm>
        </p:spPr>
        <p:txBody>
          <a:bodyPr>
            <a:normAutofit fontScale="80000"/>
          </a:bodyPr>
          <a:lstStyle/>
          <a:p>
            <a:pPr>
              <a:lnSpc>
                <a:spcPct val="120000"/>
              </a:lnSpc>
            </a:pPr>
            <a:r>
              <a:rPr lang="da-DK" dirty="0"/>
              <a:t>Diabetes mellitus (DM) = sukkersyge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Fælles betegnelse for sygdomme med </a:t>
            </a:r>
            <a:r>
              <a:rPr lang="da-DK" dirty="0">
                <a:solidFill>
                  <a:srgbClr val="FF5F5F"/>
                </a:solidFill>
              </a:rPr>
              <a:t>forhøjet </a:t>
            </a:r>
            <a:r>
              <a:rPr lang="da-DK" dirty="0" err="1">
                <a:solidFill>
                  <a:srgbClr val="FF5F5F"/>
                </a:solidFill>
              </a:rPr>
              <a:t>blodglucose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da-DK" sz="2000" dirty="0">
                <a:solidFill>
                  <a:srgbClr val="FF5F5F"/>
                </a:solidFill>
              </a:rPr>
              <a:t>DM 1 og 2 </a:t>
            </a:r>
            <a:endParaRPr lang="da-DK" sz="2000" dirty="0">
              <a:solidFill>
                <a:srgbClr val="FF5F5F"/>
              </a:solidFill>
            </a:endParaRPr>
          </a:p>
          <a:p>
            <a:pPr lvl="3">
              <a:lnSpc>
                <a:spcPct val="120000"/>
              </a:lnSpc>
            </a:pPr>
            <a:r>
              <a:rPr lang="da-DK" sz="2000" dirty="0">
                <a:solidFill>
                  <a:srgbClr val="FF5F5F"/>
                </a:solidFill>
              </a:rPr>
              <a:t>Type 2 hyppigst</a:t>
            </a:r>
            <a:r>
              <a:rPr lang="en-US" altLang="da-DK" sz="2000" dirty="0">
                <a:solidFill>
                  <a:srgbClr val="FF5F5F"/>
                </a:solidFill>
              </a:rPr>
              <a:t>, ~</a:t>
            </a:r>
            <a:r>
              <a:rPr lang="da-DK" sz="2000" dirty="0">
                <a:solidFill>
                  <a:srgbClr val="FF5F5F"/>
                </a:solidFill>
              </a:rPr>
              <a:t> </a:t>
            </a:r>
            <a:r>
              <a:rPr lang="en-US" altLang="da-DK" sz="2000" dirty="0">
                <a:solidFill>
                  <a:srgbClr val="FF5F5F"/>
                </a:solidFill>
              </a:rPr>
              <a:t>80%</a:t>
            </a:r>
            <a:endParaRPr lang="en-US" altLang="da-DK" sz="2000" dirty="0">
              <a:solidFill>
                <a:srgbClr val="FF5F5F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US" altLang="da-DK" sz="2000" dirty="0">
                <a:solidFill>
                  <a:srgbClr val="FF5F5F"/>
                </a:solidFill>
              </a:rPr>
              <a:t>Type 1, ~10%</a:t>
            </a:r>
            <a:endParaRPr lang="en-US" altLang="da-DK" sz="2000" dirty="0">
              <a:solidFill>
                <a:srgbClr val="FF5F5F"/>
              </a:solidFill>
            </a:endParaRPr>
          </a:p>
          <a:p>
            <a:pPr lvl="3">
              <a:lnSpc>
                <a:spcPct val="120000"/>
              </a:lnSpc>
            </a:pPr>
            <a:r>
              <a:rPr lang="en-US" altLang="da-DK" sz="2000" dirty="0">
                <a:solidFill>
                  <a:schemeClr val="bg1">
                    <a:lumMod val="95000"/>
                  </a:schemeClr>
                </a:solidFill>
              </a:rPr>
              <a:t>Resterende, ~10%</a:t>
            </a:r>
            <a:endParaRPr lang="da-DK" sz="2000" dirty="0">
              <a:solidFill>
                <a:schemeClr val="bg1">
                  <a:lumMod val="95000"/>
                </a:schemeClr>
              </a:solidFill>
            </a:endParaRPr>
          </a:p>
          <a:p>
            <a:pPr lvl="4">
              <a:lnSpc>
                <a:spcPct val="120000"/>
              </a:lnSpc>
            </a:pPr>
            <a:r>
              <a:rPr lang="da-DK" dirty="0" err="1"/>
              <a:t>Gestationel</a:t>
            </a:r>
            <a:r>
              <a:rPr lang="da-DK" dirty="0"/>
              <a:t> DM (graviditetssukkersyge)</a:t>
            </a:r>
            <a:endParaRPr lang="da-DK" dirty="0"/>
          </a:p>
          <a:p>
            <a:pPr lvl="4">
              <a:lnSpc>
                <a:spcPct val="120000"/>
              </a:lnSpc>
            </a:pPr>
            <a:r>
              <a:rPr lang="da-DK" dirty="0"/>
              <a:t>Sekundær diabetes (Når anden sygdom giver </a:t>
            </a:r>
            <a:r>
              <a:rPr lang="da-DK" dirty="0" err="1"/>
              <a:t>hyperglykæmi</a:t>
            </a:r>
            <a:r>
              <a:rPr lang="da-DK" dirty="0"/>
              <a:t>)</a:t>
            </a:r>
            <a:endParaRPr lang="da-DK" dirty="0"/>
          </a:p>
          <a:p>
            <a:pPr lvl="4">
              <a:lnSpc>
                <a:spcPct val="120000"/>
              </a:lnSpc>
            </a:pPr>
            <a:r>
              <a:rPr lang="da-DK" dirty="0"/>
              <a:t>LADA (latent autoimmune diabetes in </a:t>
            </a:r>
            <a:r>
              <a:rPr lang="da-DK" dirty="0" err="1"/>
              <a:t>adults</a:t>
            </a:r>
            <a:r>
              <a:rPr lang="da-DK" dirty="0"/>
              <a:t>)</a:t>
            </a:r>
            <a:endParaRPr lang="da-DK" dirty="0"/>
          </a:p>
          <a:p>
            <a:pPr lvl="4">
              <a:lnSpc>
                <a:spcPct val="120000"/>
              </a:lnSpc>
            </a:pPr>
            <a:r>
              <a:rPr lang="da-DK" dirty="0"/>
              <a:t>MODY (</a:t>
            </a:r>
            <a:r>
              <a:rPr lang="da-DK" dirty="0" err="1"/>
              <a:t>maturity-onset</a:t>
            </a:r>
            <a:r>
              <a:rPr lang="da-DK" dirty="0"/>
              <a:t> diabetes of the </a:t>
            </a:r>
            <a:r>
              <a:rPr lang="da-DK" dirty="0" err="1"/>
              <a:t>young</a:t>
            </a:r>
            <a:r>
              <a:rPr lang="da-DK" dirty="0"/>
              <a:t>)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dirty="0"/>
              <a:t>Ca. 350.000 danskere lever med DM– stigende incidens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Ca. 6% af befolkningen har DM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På verdensplan over 500 </a:t>
            </a:r>
            <a:r>
              <a:rPr lang="da-DK" dirty="0" err="1"/>
              <a:t>mio</a:t>
            </a:r>
            <a:r>
              <a:rPr lang="da-DK" dirty="0"/>
              <a:t>!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dirty="0"/>
              <a:t>Hvorfor er det et problem?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Koster kassen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sz="2000" dirty="0">
                <a:solidFill>
                  <a:srgbClr val="FF5F5F"/>
                </a:solidFill>
              </a:rPr>
              <a:t>Fælles for de forskellig typer sukkersyge</a:t>
            </a:r>
            <a:r>
              <a:rPr lang="en-US" altLang="da-DK" sz="2000" dirty="0">
                <a:solidFill>
                  <a:srgbClr val="FF5F5F"/>
                </a:solidFill>
              </a:rPr>
              <a:t>,</a:t>
            </a:r>
            <a:r>
              <a:rPr lang="da-DK" sz="2000" dirty="0">
                <a:solidFill>
                  <a:srgbClr val="FF5F5F"/>
                </a:solidFill>
              </a:rPr>
              <a:t> er at de medfører sendiabetiske komplikationer</a:t>
            </a:r>
            <a:r>
              <a:rPr lang="en-US" altLang="da-DK" sz="2000" dirty="0">
                <a:solidFill>
                  <a:srgbClr val="FF5F5F"/>
                </a:solidFill>
              </a:rPr>
              <a:t>!</a:t>
            </a:r>
            <a:r>
              <a:rPr lang="da-DK" sz="2000" dirty="0">
                <a:solidFill>
                  <a:srgbClr val="FF5F5F"/>
                </a:solidFill>
              </a:rPr>
              <a:t> </a:t>
            </a:r>
            <a:endParaRPr lang="da-DK" sz="2000" dirty="0">
              <a:solidFill>
                <a:srgbClr val="FF5F5F"/>
              </a:solidFill>
            </a:endParaRPr>
          </a:p>
          <a:p>
            <a:pPr lvl="1">
              <a:lnSpc>
                <a:spcPct val="120000"/>
              </a:lnSpc>
            </a:pPr>
            <a:endParaRPr lang="da-DK" dirty="0"/>
          </a:p>
          <a:p>
            <a:pPr>
              <a:lnSpc>
                <a:spcPct val="120000"/>
              </a:lnSpc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0060" y="831850"/>
            <a:ext cx="3743960" cy="528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Cushings</a:t>
            </a:r>
            <a:r>
              <a:rPr lang="da-DK" dirty="0"/>
              <a:t> syndrom </a:t>
            </a:r>
            <a:endParaRPr lang="da-D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r>
              <a:rPr lang="da-DK" sz="1400" dirty="0"/>
              <a:t>Binyresygdom med forhøjede niveauer af kortisol</a:t>
            </a:r>
            <a:endParaRPr lang="da-DK" sz="1400" dirty="0"/>
          </a:p>
          <a:p>
            <a:r>
              <a:rPr lang="da-DK" sz="1400" b="1" dirty="0">
                <a:solidFill>
                  <a:srgbClr val="FF0000"/>
                </a:solidFill>
              </a:rPr>
              <a:t>Årsager</a:t>
            </a:r>
            <a:endParaRPr lang="da-DK" sz="1400" b="1" dirty="0">
              <a:solidFill>
                <a:srgbClr val="FF0000"/>
              </a:solidFill>
            </a:endParaRPr>
          </a:p>
          <a:p>
            <a:pPr lvl="1"/>
            <a:r>
              <a:rPr lang="da-DK" sz="1200" dirty="0"/>
              <a:t>Ofte pga. binyrebarkhormon som led i medicinsk behandling</a:t>
            </a:r>
            <a:endParaRPr lang="da-DK" sz="1200" dirty="0"/>
          </a:p>
          <a:p>
            <a:pPr lvl="1"/>
            <a:r>
              <a:rPr lang="da-DK" sz="1200" dirty="0"/>
              <a:t>Binyretumor (oftest ACTH producerende) </a:t>
            </a:r>
            <a:endParaRPr lang="da-DK" sz="1200" dirty="0"/>
          </a:p>
          <a:p>
            <a:pPr lvl="2"/>
            <a:r>
              <a:rPr lang="da-DK" sz="1000" dirty="0"/>
              <a:t>Sjælden tilstand med ca. 20 tilfælde hvert år</a:t>
            </a:r>
            <a:endParaRPr lang="da-DK" sz="1000" dirty="0"/>
          </a:p>
          <a:p>
            <a:r>
              <a:rPr lang="da-DK" sz="1400" dirty="0"/>
              <a:t> </a:t>
            </a:r>
            <a:r>
              <a:rPr lang="da-DK" sz="1400" b="1" dirty="0">
                <a:solidFill>
                  <a:srgbClr val="FF0000"/>
                </a:solidFill>
              </a:rPr>
              <a:t>Symptomer </a:t>
            </a:r>
            <a:endParaRPr lang="da-DK" sz="1400" b="1" dirty="0">
              <a:solidFill>
                <a:srgbClr val="FF0000"/>
              </a:solidFill>
            </a:endParaRPr>
          </a:p>
          <a:p>
            <a:pPr lvl="1"/>
            <a:r>
              <a:rPr lang="da-DK" sz="1200" dirty="0"/>
              <a:t>Tynd hud</a:t>
            </a:r>
            <a:endParaRPr lang="da-DK" sz="1200" dirty="0"/>
          </a:p>
          <a:p>
            <a:pPr lvl="1"/>
            <a:r>
              <a:rPr lang="da-DK" sz="1200" dirty="0"/>
              <a:t>Diabetes</a:t>
            </a:r>
            <a:endParaRPr lang="da-DK" sz="1200" dirty="0"/>
          </a:p>
          <a:p>
            <a:pPr lvl="1"/>
            <a:r>
              <a:rPr lang="da-DK" sz="1200" dirty="0"/>
              <a:t>Muskelsvaghed</a:t>
            </a:r>
            <a:endParaRPr lang="da-DK" sz="1200" dirty="0"/>
          </a:p>
          <a:p>
            <a:pPr lvl="1"/>
            <a:r>
              <a:rPr lang="da-DK" sz="1200" dirty="0" err="1"/>
              <a:t>Striae</a:t>
            </a:r>
            <a:endParaRPr lang="da-DK" sz="1200" dirty="0"/>
          </a:p>
          <a:p>
            <a:pPr lvl="1"/>
            <a:r>
              <a:rPr lang="da-DK" sz="1200" dirty="0"/>
              <a:t>Blødningstendens</a:t>
            </a:r>
            <a:endParaRPr lang="da-DK" sz="1200" dirty="0"/>
          </a:p>
          <a:p>
            <a:pPr lvl="1"/>
            <a:r>
              <a:rPr lang="da-DK" sz="1200" dirty="0"/>
              <a:t>Moon face </a:t>
            </a:r>
            <a:endParaRPr lang="da-DK" sz="1200" dirty="0"/>
          </a:p>
          <a:p>
            <a:pPr lvl="1"/>
            <a:r>
              <a:rPr lang="da-DK" sz="1200" dirty="0"/>
              <a:t>Abdominal fedme</a:t>
            </a:r>
            <a:endParaRPr lang="da-DK" sz="1200" dirty="0"/>
          </a:p>
          <a:p>
            <a:r>
              <a:rPr lang="da-DK" sz="1400" b="1" dirty="0"/>
              <a:t>Diagnose</a:t>
            </a:r>
            <a:endParaRPr lang="da-DK" sz="1400" b="1" dirty="0"/>
          </a:p>
          <a:p>
            <a:pPr lvl="1"/>
            <a:r>
              <a:rPr lang="da-DK" sz="1200" dirty="0"/>
              <a:t>Døgndiurese måling – urin testes for kortisol</a:t>
            </a:r>
            <a:endParaRPr lang="da-DK" sz="1200" dirty="0"/>
          </a:p>
          <a:p>
            <a:pPr lvl="1"/>
            <a:r>
              <a:rPr lang="da-DK" sz="1200" dirty="0"/>
              <a:t>PET-CT skanning (obs cancer) </a:t>
            </a:r>
            <a:endParaRPr lang="da-DK" sz="1200" dirty="0"/>
          </a:p>
          <a:p>
            <a:r>
              <a:rPr lang="da-DK" sz="1400" dirty="0"/>
              <a:t>Behandling afhænger af årsag </a:t>
            </a:r>
            <a:endParaRPr lang="da-DK" sz="14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9987" y="455790"/>
            <a:ext cx="5226208" cy="6076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026" name="Picture 2" descr="Cushing Syndrome | What the Symptoms Are &amp; How to Treat | Buo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ny H., Ectopic Cushing's - CSRF - Cushing's Support &amp; Research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0"/>
            <a:ext cx="513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Binyrebarkinsufficiens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da-DK" sz="1400" b="1" dirty="0"/>
              <a:t>Primær binyrebarkinsufficiens = Mb. Addison</a:t>
            </a:r>
            <a:r>
              <a:rPr lang="da-DK" sz="1400" dirty="0"/>
              <a:t>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400" dirty="0"/>
              <a:t>90% = autoimmun destruktion af binyrebarken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400" dirty="0"/>
              <a:t>Medfører mangel på alle </a:t>
            </a:r>
            <a:r>
              <a:rPr lang="da-DK" sz="1400" dirty="0" err="1"/>
              <a:t>binyrebarkhormoner</a:t>
            </a:r>
            <a:r>
              <a:rPr lang="da-DK" sz="1400" dirty="0"/>
              <a:t>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400" b="1" dirty="0"/>
              <a:t>Sekundær binyrebarkinsufficiens =</a:t>
            </a:r>
            <a:r>
              <a:rPr lang="da-DK" sz="1400" dirty="0"/>
              <a:t> hypofysesygdom eller </a:t>
            </a:r>
            <a:r>
              <a:rPr lang="da-DK" sz="1400" dirty="0" err="1"/>
              <a:t>Prednisolon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200" dirty="0" err="1"/>
              <a:t>Prednisolon</a:t>
            </a:r>
            <a:r>
              <a:rPr lang="da-DK" sz="1200" dirty="0"/>
              <a:t> virker med negativ feedback på binyre aksen</a:t>
            </a:r>
            <a:endParaRPr lang="da-DK" sz="1200" dirty="0"/>
          </a:p>
          <a:p>
            <a:pPr>
              <a:lnSpc>
                <a:spcPct val="120000"/>
              </a:lnSpc>
            </a:pPr>
            <a:r>
              <a:rPr lang="da-DK" sz="1400" b="1" dirty="0"/>
              <a:t>Symptomer</a:t>
            </a:r>
            <a:r>
              <a:rPr lang="da-DK" sz="1400" dirty="0"/>
              <a:t> på binyrebarkinsufficiens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Træthed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Muskelsvækkelse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Hovedpine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Svimmelhed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Nedsat appetit, kvalme, mavesmerter 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/>
              <a:t>Vægttab</a:t>
            </a:r>
            <a:endParaRPr lang="da-DK" sz="1200" dirty="0"/>
          </a:p>
          <a:p>
            <a:pPr>
              <a:lnSpc>
                <a:spcPct val="120000"/>
              </a:lnSpc>
            </a:pPr>
            <a:r>
              <a:rPr lang="da-DK" sz="1400" b="1" dirty="0"/>
              <a:t>Diagnose</a:t>
            </a:r>
            <a:endParaRPr lang="da-DK" sz="1400" b="1" dirty="0"/>
          </a:p>
          <a:p>
            <a:pPr lvl="1">
              <a:lnSpc>
                <a:spcPct val="120000"/>
              </a:lnSpc>
            </a:pPr>
            <a:r>
              <a:rPr lang="da-DK" sz="1200" dirty="0"/>
              <a:t>Skal mistænkes ved lavt BT, </a:t>
            </a:r>
            <a:r>
              <a:rPr lang="da-DK" sz="1200" dirty="0" err="1"/>
              <a:t>hyponatriæmi</a:t>
            </a:r>
            <a:r>
              <a:rPr lang="da-DK" sz="1200" dirty="0"/>
              <a:t> og </a:t>
            </a:r>
            <a:r>
              <a:rPr lang="da-DK" sz="1200" dirty="0" err="1"/>
              <a:t>hyperkaliæmi</a:t>
            </a:r>
            <a:r>
              <a:rPr lang="da-DK" sz="1200" dirty="0"/>
              <a:t> </a:t>
            </a:r>
            <a:endParaRPr lang="da-DK" sz="1200" dirty="0"/>
          </a:p>
          <a:p>
            <a:pPr lvl="1">
              <a:lnSpc>
                <a:spcPct val="120000"/>
              </a:lnSpc>
            </a:pPr>
            <a:r>
              <a:rPr lang="da-DK" sz="1200" dirty="0" err="1"/>
              <a:t>Synachten</a:t>
            </a:r>
            <a:r>
              <a:rPr lang="da-DK" sz="1200" dirty="0"/>
              <a:t> test (skelner mellem primær og sekundær) </a:t>
            </a:r>
            <a:endParaRPr lang="da-DK" sz="1200" dirty="0"/>
          </a:p>
          <a:p>
            <a:pPr>
              <a:lnSpc>
                <a:spcPct val="120000"/>
              </a:lnSpc>
            </a:pPr>
            <a:r>
              <a:rPr lang="da-DK" sz="1400" b="1" dirty="0"/>
              <a:t>Behandling</a:t>
            </a:r>
            <a:r>
              <a:rPr lang="da-DK" sz="1400" dirty="0"/>
              <a:t> = specialistopgave</a:t>
            </a:r>
            <a:endParaRPr lang="da-DK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Osteoporose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fontScale="87500" lnSpcReduction="20000"/>
          </a:bodyPr>
          <a:lstStyle/>
          <a:p>
            <a:r>
              <a:rPr lang="da-DK" dirty="0"/>
              <a:t>”Knogleskørhed” </a:t>
            </a:r>
            <a:endParaRPr lang="da-DK" dirty="0"/>
          </a:p>
          <a:p>
            <a:r>
              <a:rPr lang="da-DK" dirty="0"/>
              <a:t>Nedsat knogledensitet – porøse knogler</a:t>
            </a:r>
            <a:br>
              <a:rPr lang="da-DK" dirty="0"/>
            </a:br>
            <a:r>
              <a:rPr lang="da-DK" dirty="0"/>
              <a:t> </a:t>
            </a:r>
            <a:endParaRPr lang="da-DK" dirty="0"/>
          </a:p>
          <a:p>
            <a:r>
              <a:rPr lang="da-DK" b="1" dirty="0"/>
              <a:t>Symptomer </a:t>
            </a:r>
            <a:endParaRPr lang="da-DK" b="1" dirty="0"/>
          </a:p>
          <a:p>
            <a:pPr lvl="1"/>
            <a:r>
              <a:rPr lang="da-DK" dirty="0"/>
              <a:t>Giver ikke symptomer i sig selv, men… </a:t>
            </a:r>
            <a:endParaRPr lang="da-DK" dirty="0"/>
          </a:p>
          <a:p>
            <a:pPr lvl="1"/>
            <a:r>
              <a:rPr lang="da-DK" dirty="0">
                <a:solidFill>
                  <a:srgbClr val="FF5F5F"/>
                </a:solidFill>
              </a:rPr>
              <a:t>Øget risiko for fraktur!</a:t>
            </a:r>
            <a:endParaRPr lang="da-DK" dirty="0">
              <a:solidFill>
                <a:srgbClr val="FF5F5F"/>
              </a:solidFill>
            </a:endParaRPr>
          </a:p>
          <a:p>
            <a:pPr lvl="2"/>
            <a:r>
              <a:rPr lang="da-DK" dirty="0"/>
              <a:t>Hvorfor er det et problem?  </a:t>
            </a:r>
            <a:br>
              <a:rPr lang="da-DK" dirty="0"/>
            </a:br>
            <a:endParaRPr lang="da-DK" b="1" dirty="0"/>
          </a:p>
          <a:p>
            <a:r>
              <a:rPr lang="da-DK" b="1" dirty="0">
                <a:solidFill>
                  <a:srgbClr val="FF5F5F"/>
                </a:solidFill>
              </a:rPr>
              <a:t>Risikofaktorer</a:t>
            </a:r>
            <a:endParaRPr lang="da-DK" b="1" dirty="0">
              <a:solidFill>
                <a:srgbClr val="FF5F5F"/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Sen </a:t>
            </a:r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menarche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/tidlig menopause (ergo, kort fertil periode)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 err="1">
                <a:solidFill>
                  <a:schemeClr val="bg1">
                    <a:lumMod val="95000"/>
                  </a:schemeClr>
                </a:solidFill>
              </a:rPr>
              <a:t>Postmenopausale</a:t>
            </a:r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 kvinder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Alder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Genetik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Behandling med systemisk steroid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Undervægt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Rygning 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Lavt kalkindtag/niveau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Lavt D-vitaminindtag/niveau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dirty="0">
                <a:solidFill>
                  <a:schemeClr val="bg1">
                    <a:lumMod val="95000"/>
                  </a:schemeClr>
                </a:solidFill>
              </a:rPr>
              <a:t>Inaktivitet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endParaRPr lang="da-DK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266" name="Picture 2" descr="OSTEOPOROSE KAN FOREBYGGES - Osteoporose er en knoglesygdom, som rammer  hver 3. kvinde og hver 8. mand over 50 år. Sygdommen har ingen synlige ydre  tegn,... | By Magasinet Sundhed | Face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585" y="2173113"/>
            <a:ext cx="4794312" cy="36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Osteoporose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a-DK" b="1" dirty="0"/>
              <a:t>Diagnose</a:t>
            </a:r>
            <a:r>
              <a:rPr lang="da-DK" dirty="0"/>
              <a:t> </a:t>
            </a:r>
            <a:endParaRPr lang="da-DK" dirty="0"/>
          </a:p>
          <a:p>
            <a:pPr lvl="1"/>
            <a:r>
              <a:rPr lang="da-DK" dirty="0"/>
              <a:t>Lavenergifraktur af hofte eller </a:t>
            </a:r>
            <a:r>
              <a:rPr lang="da-DK" dirty="0" err="1"/>
              <a:t>columna</a:t>
            </a:r>
            <a:endParaRPr lang="da-DK" dirty="0"/>
          </a:p>
          <a:p>
            <a:pPr lvl="1"/>
            <a:r>
              <a:rPr lang="da-DK" dirty="0"/>
              <a:t>ELLER </a:t>
            </a:r>
            <a:endParaRPr lang="da-DK" dirty="0"/>
          </a:p>
          <a:p>
            <a:pPr lvl="1"/>
            <a:r>
              <a:rPr lang="da-DK" dirty="0"/>
              <a:t>DEXA med T-score under -2,5 i ryg/hofte </a:t>
            </a:r>
            <a:endParaRPr lang="da-DK" dirty="0"/>
          </a:p>
          <a:p>
            <a:r>
              <a:rPr lang="da-DK" b="1" dirty="0">
                <a:solidFill>
                  <a:srgbClr val="FF0000"/>
                </a:solidFill>
              </a:rPr>
              <a:t>Behandling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Kalk + </a:t>
            </a:r>
            <a:r>
              <a:rPr lang="da-DK" dirty="0" err="1"/>
              <a:t>vit</a:t>
            </a:r>
            <a:r>
              <a:rPr lang="da-DK" dirty="0"/>
              <a:t>. D</a:t>
            </a:r>
            <a:endParaRPr lang="da-DK" dirty="0"/>
          </a:p>
          <a:p>
            <a:pPr lvl="1"/>
            <a:r>
              <a:rPr lang="da-DK" dirty="0" err="1"/>
              <a:t>Bisfosfonater</a:t>
            </a:r>
            <a:r>
              <a:rPr lang="da-DK" dirty="0"/>
              <a:t> </a:t>
            </a:r>
            <a:endParaRPr lang="da-DK" dirty="0"/>
          </a:p>
          <a:p>
            <a:pPr lvl="1"/>
            <a:r>
              <a:rPr lang="da-DK" dirty="0"/>
              <a:t>Vægtbærende træning </a:t>
            </a:r>
            <a:endParaRPr lang="da-DK" dirty="0"/>
          </a:p>
          <a:p>
            <a:pPr lvl="1"/>
            <a:r>
              <a:rPr lang="da-DK" dirty="0"/>
              <a:t>Rygestop </a:t>
            </a:r>
            <a:endParaRPr lang="da-DK" dirty="0"/>
          </a:p>
          <a:p>
            <a:pPr lvl="1"/>
            <a:r>
              <a:rPr lang="da-DK" dirty="0"/>
              <a:t>Faldforebyggende tiltag </a:t>
            </a:r>
            <a:endParaRPr lang="da-DK" dirty="0"/>
          </a:p>
          <a:p>
            <a:endParaRPr lang="da-DK" dirty="0"/>
          </a:p>
        </p:txBody>
      </p:sp>
      <p:pic>
        <p:nvPicPr>
          <p:cNvPr id="12290" name="Picture 2" descr="Et fald er ikke bare ét fald - GuidenOnlin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792757"/>
            <a:ext cx="4008237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Apovit Kalk og 20 µg D-vitamin kosttilskud | Webapotek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806" y="63500"/>
            <a:ext cx="35242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 err="1"/>
              <a:t>Osteoporotisk</a:t>
            </a:r>
            <a:r>
              <a:rPr lang="da-DK" dirty="0"/>
              <a:t> sammenfald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Sammenfald i en ryghvirvel pga. osteoporose </a:t>
            </a:r>
            <a:endParaRPr lang="da-DK" dirty="0"/>
          </a:p>
          <a:p>
            <a:r>
              <a:rPr lang="da-DK" dirty="0"/>
              <a:t>Traume eller spontant </a:t>
            </a:r>
            <a:endParaRPr lang="da-DK" dirty="0"/>
          </a:p>
          <a:p>
            <a:r>
              <a:rPr lang="da-DK" b="1" dirty="0">
                <a:solidFill>
                  <a:srgbClr val="FF0000"/>
                </a:solidFill>
              </a:rPr>
              <a:t>Mistænk ved</a:t>
            </a:r>
            <a:endParaRPr lang="da-DK" b="1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Akut (forværring i) </a:t>
            </a:r>
            <a:r>
              <a:rPr lang="da-DK" dirty="0" err="1">
                <a:solidFill>
                  <a:srgbClr val="FF0000"/>
                </a:solidFill>
              </a:rPr>
              <a:t>rygsmerte</a:t>
            </a:r>
            <a:r>
              <a:rPr lang="da-DK" dirty="0">
                <a:solidFill>
                  <a:srgbClr val="FF0000"/>
                </a:solidFill>
              </a:rPr>
              <a:t> hos osteoporose pt.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Eller pt. i risiko for osteoporose </a:t>
            </a:r>
            <a:endParaRPr lang="da-DK" dirty="0">
              <a:solidFill>
                <a:srgbClr val="FF0000"/>
              </a:solidFill>
            </a:endParaRPr>
          </a:p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 err="1"/>
              <a:t>Rgt</a:t>
            </a:r>
            <a:r>
              <a:rPr lang="da-DK" dirty="0"/>
              <a:t>. </a:t>
            </a:r>
            <a:r>
              <a:rPr lang="da-DK" dirty="0" err="1"/>
              <a:t>columna</a:t>
            </a:r>
            <a:r>
              <a:rPr lang="da-DK" dirty="0"/>
              <a:t> viser sammenfald</a:t>
            </a:r>
            <a:endParaRPr lang="da-DK" dirty="0"/>
          </a:p>
          <a:p>
            <a:pPr lvl="1"/>
            <a:r>
              <a:rPr lang="da-DK" dirty="0"/>
              <a:t>Evt. højdereduktion  </a:t>
            </a: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/>
              <a:t>Oftest konservativ </a:t>
            </a:r>
            <a:endParaRPr lang="da-DK" dirty="0"/>
          </a:p>
          <a:p>
            <a:pPr lvl="1"/>
            <a:r>
              <a:rPr lang="da-DK" dirty="0"/>
              <a:t>Sjældent </a:t>
            </a:r>
            <a:r>
              <a:rPr lang="da-DK" dirty="0" err="1"/>
              <a:t>vertebroplastik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13314" name="Picture 2" descr="Osteoporotisk sammenfald af hvirvel - Rygsygdom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821" y="719903"/>
            <a:ext cx="2895600" cy="568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Case 2 </a:t>
            </a:r>
            <a:endParaRPr lang="da-DK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da-DK" dirty="0"/>
              <a:t>Du skal træne med Inge med 72 år, som har fået </a:t>
            </a:r>
            <a:r>
              <a:rPr lang="da-DK" dirty="0" err="1"/>
              <a:t>hoftealloplastik</a:t>
            </a:r>
            <a:r>
              <a:rPr lang="da-DK" dirty="0"/>
              <a:t> efter hoftenær fraktur. </a:t>
            </a:r>
            <a:endParaRPr lang="da-DK" dirty="0"/>
          </a:p>
          <a:p>
            <a:r>
              <a:rPr lang="da-DK" dirty="0"/>
              <a:t>Inge er meget træt og føler sig svag i kroppen. </a:t>
            </a:r>
            <a:endParaRPr lang="da-DK" dirty="0"/>
          </a:p>
          <a:p>
            <a:r>
              <a:rPr lang="da-DK" dirty="0"/>
              <a:t>Hun klager også over ondt i ryggen.</a:t>
            </a:r>
            <a:endParaRPr lang="da-DK" dirty="0"/>
          </a:p>
          <a:p>
            <a:r>
              <a:rPr lang="da-DK" dirty="0"/>
              <a:t>Hvilke tanker gør du dig? </a:t>
            </a:r>
            <a:endParaRPr lang="da-DK" dirty="0"/>
          </a:p>
          <a:p>
            <a:r>
              <a:rPr lang="da-DK" dirty="0"/>
              <a:t>Er der noget du er ekstra opmærksom på? </a:t>
            </a:r>
            <a:endParaRPr lang="da-DK" dirty="0"/>
          </a:p>
          <a:p>
            <a:r>
              <a:rPr lang="da-DK" dirty="0"/>
              <a:t>Hvordan vil du gribe konsultationen an? </a:t>
            </a:r>
            <a:endParaRPr lang="da-DK" dirty="0"/>
          </a:p>
          <a:p>
            <a:endParaRPr lang="da-DK" dirty="0"/>
          </a:p>
        </p:txBody>
      </p:sp>
      <p:pic>
        <p:nvPicPr>
          <p:cNvPr id="17412" name="Picture 4" descr="Photograph | Goiter | Science Source Imag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65" y="406400"/>
            <a:ext cx="397192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7200" b="1" dirty="0"/>
              <a:t>Blodsygdomme </a:t>
            </a:r>
            <a:endParaRPr lang="da-DK" sz="72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Blodsygdomme </a:t>
            </a:r>
            <a:endParaRPr lang="da-D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a-DK" dirty="0"/>
              <a:t>Blodsygdomme rammer hele organismen (cirkulerer i hele kroppen)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Blodet består af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Plasma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Blodceller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Erytrocytter (røde </a:t>
            </a:r>
            <a:r>
              <a:rPr lang="da-DK" dirty="0" err="1"/>
              <a:t>blodlemeger</a:t>
            </a:r>
            <a:r>
              <a:rPr lang="da-DK" dirty="0"/>
              <a:t>)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 err="1"/>
              <a:t>Trombocytter</a:t>
            </a:r>
            <a:r>
              <a:rPr lang="da-DK" dirty="0"/>
              <a:t> (blodplader)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Hvide blodlegemer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Den bloddannende knoglemarv = det </a:t>
            </a:r>
            <a:r>
              <a:rPr lang="da-DK" dirty="0" err="1"/>
              <a:t>axiale</a:t>
            </a:r>
            <a:r>
              <a:rPr lang="da-DK" dirty="0"/>
              <a:t> skelet </a:t>
            </a:r>
            <a:endParaRPr lang="da-DK" dirty="0"/>
          </a:p>
          <a:p>
            <a:endParaRPr lang="da-DK" dirty="0"/>
          </a:p>
        </p:txBody>
      </p:sp>
      <p:pic>
        <p:nvPicPr>
          <p:cNvPr id="3074" name="Picture 2" descr="Blo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503" y="1825625"/>
            <a:ext cx="4865797" cy="378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Blodsygdomme </a:t>
            </a:r>
            <a:endParaRPr lang="da-D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a-DK" sz="2800" b="1" dirty="0"/>
              <a:t>Terminologi</a:t>
            </a:r>
            <a:endParaRPr lang="da-DK" sz="2800" b="1" dirty="0"/>
          </a:p>
          <a:p>
            <a:pPr>
              <a:lnSpc>
                <a:spcPct val="150000"/>
              </a:lnSpc>
            </a:pPr>
            <a:r>
              <a:rPr lang="da-DK" sz="2800" b="1" dirty="0" err="1"/>
              <a:t>Peni</a:t>
            </a:r>
            <a:r>
              <a:rPr lang="da-DK" sz="2800" b="1" dirty="0"/>
              <a:t> = for lidt af noget </a:t>
            </a:r>
            <a:r>
              <a:rPr lang="da-DK" sz="2800" dirty="0"/>
              <a:t>(</a:t>
            </a:r>
            <a:r>
              <a:rPr lang="da-DK" sz="2800" dirty="0" err="1"/>
              <a:t>trombocytoPENI</a:t>
            </a:r>
            <a:r>
              <a:rPr lang="da-DK" sz="2800" dirty="0"/>
              <a:t>, </a:t>
            </a:r>
            <a:r>
              <a:rPr lang="da-DK" sz="2800" dirty="0" err="1"/>
              <a:t>leukoPENI</a:t>
            </a:r>
            <a:r>
              <a:rPr lang="da-DK" sz="2800" dirty="0"/>
              <a:t> etc.)</a:t>
            </a:r>
            <a:endParaRPr lang="da-DK" sz="2800" dirty="0"/>
          </a:p>
          <a:p>
            <a:pPr>
              <a:lnSpc>
                <a:spcPct val="150000"/>
              </a:lnSpc>
            </a:pPr>
            <a:r>
              <a:rPr lang="da-DK" sz="2800" b="1" dirty="0" err="1"/>
              <a:t>Cytose</a:t>
            </a:r>
            <a:r>
              <a:rPr lang="da-DK" sz="2800" b="1" dirty="0"/>
              <a:t> = for meget af noget </a:t>
            </a:r>
            <a:r>
              <a:rPr lang="da-DK" sz="2800" dirty="0"/>
              <a:t>(</a:t>
            </a:r>
            <a:r>
              <a:rPr lang="da-DK" sz="2800" dirty="0" err="1"/>
              <a:t>tromboCYTOSE</a:t>
            </a:r>
            <a:r>
              <a:rPr lang="da-DK" sz="2800" dirty="0"/>
              <a:t>, </a:t>
            </a:r>
            <a:r>
              <a:rPr lang="da-DK" sz="2800" dirty="0" err="1"/>
              <a:t>leukoCYTOSE</a:t>
            </a:r>
            <a:r>
              <a:rPr lang="da-DK" sz="2800" dirty="0"/>
              <a:t> etc.)</a:t>
            </a:r>
            <a:endParaRPr lang="da-DK" sz="2800" dirty="0"/>
          </a:p>
          <a:p>
            <a:endParaRPr lang="da-DK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Diabetes </a:t>
            </a:r>
            <a:endParaRPr lang="da-DK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06705" y="742950"/>
            <a:ext cx="11541760" cy="614934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a-DK" dirty="0"/>
              <a:t>Årsager til DM</a:t>
            </a:r>
            <a:endParaRPr lang="da-DK" dirty="0"/>
          </a:p>
          <a:p>
            <a:pPr lvl="1">
              <a:lnSpc>
                <a:spcPct val="110000"/>
              </a:lnSpc>
            </a:pPr>
            <a:r>
              <a:rPr lang="en-US" altLang="da-DK" dirty="0">
                <a:solidFill>
                  <a:srgbClr val="FF5F5F"/>
                </a:solidFill>
              </a:rPr>
              <a:t>Type 1 --&gt; autoimmun! Udgør ca 10 %</a:t>
            </a:r>
            <a:endParaRPr lang="en-US" altLang="da-DK" dirty="0">
              <a:solidFill>
                <a:srgbClr val="FF5F5F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da-DK" dirty="0" err="1">
                <a:solidFill>
                  <a:srgbClr val="FF5F5F"/>
                </a:solidFill>
              </a:rPr>
              <a:t>Type 2 er multifaktoriel! Udgør ca 80%</a:t>
            </a:r>
            <a:endParaRPr lang="en-US" altLang="da-DK" dirty="0" err="1">
              <a:solidFill>
                <a:srgbClr val="FF5F5F"/>
              </a:solidFill>
            </a:endParaRPr>
          </a:p>
          <a:p>
            <a:pPr marL="457200" lvl="3">
              <a:lnSpc>
                <a:spcPct val="110000"/>
              </a:lnSpc>
            </a:pPr>
            <a:r>
              <a:rPr lang="en-US" altLang="da-DK" dirty="0" err="1">
                <a:sym typeface="+mn-ea"/>
              </a:rPr>
              <a:t>“Livsstilssygdom” med betydelig genetisk komponent</a:t>
            </a:r>
            <a:endParaRPr lang="en-US" altLang="da-DK" dirty="0" err="1"/>
          </a:p>
          <a:p>
            <a:pPr lvl="2">
              <a:lnSpc>
                <a:spcPct val="110000"/>
              </a:lnSpc>
            </a:pPr>
            <a:r>
              <a:rPr lang="en-US" altLang="da-DK" sz="1600" dirty="0" err="1">
                <a:solidFill>
                  <a:schemeClr val="bg1">
                    <a:lumMod val="95000"/>
                  </a:schemeClr>
                </a:solidFill>
              </a:rPr>
              <a:t>Samspil mellem modificerbare og ikke-modificerbare risikofaktorer</a:t>
            </a:r>
            <a:endParaRPr lang="en-US" altLang="da-DK" dirty="0" err="1">
              <a:solidFill>
                <a:schemeClr val="bg1">
                  <a:lumMod val="95000"/>
                </a:schemeClr>
              </a:solidFill>
            </a:endParaRPr>
          </a:p>
          <a:p>
            <a:pPr lvl="2">
              <a:lnSpc>
                <a:spcPct val="110000"/>
              </a:lnSpc>
            </a:pPr>
            <a:r>
              <a:rPr lang="en-US" altLang="da-DK" dirty="0" err="1"/>
              <a:t>Genetisk disposition, med kombination af gener som har indvirkning på fedmeudvikling, insulinsekretion og insulinvirkning.</a:t>
            </a:r>
            <a:endParaRPr lang="en-US" altLang="da-DK" dirty="0" err="1"/>
          </a:p>
          <a:p>
            <a:pPr lvl="2">
              <a:lnSpc>
                <a:spcPct val="110000"/>
              </a:lnSpc>
            </a:pPr>
            <a:r>
              <a:rPr lang="en-US" altLang="da-DK" dirty="0" err="1"/>
              <a:t>Arver en disposition , men det er livstilsforhold som i stor grad afgør, om man udvikler sygdommen.</a:t>
            </a:r>
            <a:endParaRPr lang="en-US" altLang="da-DK" dirty="0" err="1"/>
          </a:p>
          <a:p>
            <a:pPr lvl="2">
              <a:lnSpc>
                <a:spcPct val="110000"/>
              </a:lnSpc>
            </a:pPr>
            <a:r>
              <a:rPr lang="en-US" altLang="da-DK" dirty="0" err="1"/>
              <a:t>Overvægt forværrer insulinrestistens hos disponerede personer.</a:t>
            </a:r>
            <a:endParaRPr lang="en-US" altLang="da-DK" dirty="0" err="1"/>
          </a:p>
          <a:p>
            <a:pPr lvl="2">
              <a:lnSpc>
                <a:spcPct val="110000"/>
              </a:lnSpc>
            </a:pPr>
            <a:r>
              <a:rPr lang="en-US" altLang="da-DK" dirty="0" err="1"/>
              <a:t>Risikoen stiger eksponentielt med stigende BMI. </a:t>
            </a:r>
            <a:endParaRPr lang="en-US" altLang="da-DK" dirty="0" err="1"/>
          </a:p>
          <a:p>
            <a:pPr lvl="2">
              <a:lnSpc>
                <a:spcPct val="110000"/>
              </a:lnSpc>
            </a:pPr>
            <a:r>
              <a:rPr lang="en-US" altLang="da-DK" dirty="0" err="1"/>
              <a:t>Især abdominalt fedt er problematisk</a:t>
            </a:r>
            <a:endParaRPr lang="en-US" altLang="da-DK" dirty="0" err="1"/>
          </a:p>
          <a:p>
            <a:pPr lvl="1">
              <a:lnSpc>
                <a:spcPct val="110000"/>
              </a:lnSpc>
            </a:pPr>
            <a:r>
              <a:rPr lang="da-DK" dirty="0"/>
              <a:t>Medicininduceret </a:t>
            </a:r>
            <a:r>
              <a:rPr lang="en-US" altLang="da-DK" dirty="0"/>
              <a:t>(især kortikosteroider og antipsykotika)</a:t>
            </a:r>
            <a:endParaRPr lang="en-US" altLang="da-DK" dirty="0"/>
          </a:p>
          <a:p>
            <a:pPr lvl="1">
              <a:lnSpc>
                <a:spcPct val="110000"/>
              </a:lnSpc>
            </a:pPr>
            <a:r>
              <a:rPr lang="en-US" altLang="da-DK" dirty="0"/>
              <a:t>Sygdomme forbundet med TYPE 2 diabetes:</a:t>
            </a:r>
            <a:endParaRPr lang="en-US" altLang="da-DK" dirty="0"/>
          </a:p>
          <a:p>
            <a:pPr lvl="2">
              <a:lnSpc>
                <a:spcPct val="110000"/>
              </a:lnSpc>
            </a:pPr>
            <a:r>
              <a:rPr lang="en-US" altLang="da-DK" sz="1600" dirty="0"/>
              <a:t>Hypertension, hjerte-karsygdom, lipidforstyrrelser, PCOS, alvorlig sindslidelse (stor del formentlig medicininduceret).</a:t>
            </a:r>
            <a:endParaRPr lang="en-US" altLang="da-DK" dirty="0"/>
          </a:p>
          <a:p>
            <a:pPr lvl="1">
              <a:lnSpc>
                <a:spcPct val="110000"/>
              </a:lnSpc>
            </a:pPr>
            <a:endParaRPr lang="en-US" altLang="da-DK" dirty="0"/>
          </a:p>
        </p:txBody>
      </p:sp>
      <p:pic>
        <p:nvPicPr>
          <p:cNvPr id="9" name="Picture 8" descr="gip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2030" y="678815"/>
            <a:ext cx="2781935" cy="1757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Anæmi =</a:t>
            </a:r>
            <a:r>
              <a:rPr lang="da-DK" dirty="0"/>
              <a:t> ”lav blodprocent” = nedsat cirkulerende erytrocytmasse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Grænsen går ved 8,3 mmol/l for mænd og 7,3 mmol/l for kvinder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30% af verdens befolkning har anæmi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Årsager – mange!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Jernmangel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Underernæring/</a:t>
            </a:r>
            <a:r>
              <a:rPr lang="da-DK" dirty="0" err="1"/>
              <a:t>malabsorption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Infektioner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Sygdom  (kronisk)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5F5F"/>
                </a:solidFill>
              </a:rPr>
              <a:t>Blødning!</a:t>
            </a:r>
            <a:endParaRPr lang="da-DK" dirty="0">
              <a:solidFill>
                <a:srgbClr val="FF5F5F"/>
              </a:solidFill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b="12555"/>
          <a:stretch>
            <a:fillRect/>
          </a:stretch>
        </p:blipFill>
        <p:spPr>
          <a:xfrm>
            <a:off x="6154286" y="3890394"/>
            <a:ext cx="5199514" cy="2602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dirty="0"/>
              <a:t>Opstår overordnet som følge af 3 mekanismer: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Blødning </a:t>
            </a:r>
            <a:endParaRPr lang="da-DK" dirty="0"/>
          </a:p>
          <a:p>
            <a:pPr marL="742950" lvl="1" indent="-285750">
              <a:lnSpc>
                <a:spcPct val="150000"/>
              </a:lnSpc>
            </a:pPr>
            <a:r>
              <a:rPr lang="da-DK" dirty="0"/>
              <a:t>Kan i nævne årsager? </a:t>
            </a:r>
            <a:endParaRPr lang="da-DK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/>
              <a:t>Nedsat produktion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/>
              <a:t>Typisk mangel på jern, B12-vitamin eller </a:t>
            </a:r>
            <a:r>
              <a:rPr lang="da-DK" sz="1600" dirty="0" err="1"/>
              <a:t>folinsyre</a:t>
            </a:r>
            <a:endParaRPr lang="da-DK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/>
              <a:t>Inflammation og cancer</a:t>
            </a:r>
            <a:endParaRPr lang="da-DK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/>
              <a:t>Knoglemarvssygdomme</a:t>
            </a:r>
            <a:endParaRPr lang="da-DK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dirty="0" err="1"/>
              <a:t>Hæmolyse</a:t>
            </a:r>
            <a:r>
              <a:rPr lang="da-DK" dirty="0"/>
              <a:t> (destruktion)</a:t>
            </a:r>
            <a:endParaRPr lang="da-DK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/>
              <a:t>Defekt i erytrocytten eller udefrakommende faktorer</a:t>
            </a:r>
            <a:endParaRPr lang="da-DK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/>
              <a:t>Blodsygdomme </a:t>
            </a:r>
            <a:endParaRPr lang="da-DK" sz="1600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" r="1" b="1"/>
          <a:stretch>
            <a:fillRect/>
          </a:stretch>
        </p:blipFill>
        <p:spPr>
          <a:xfrm>
            <a:off x="5895975" y="1304290"/>
            <a:ext cx="6080125" cy="469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282" y="0"/>
            <a:ext cx="109454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Symptomer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Opstår som følge af den nedsatte ilttransport til vævet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Bleghed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Træthed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Svimmelhed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Hurtigere puls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Åndenød </a:t>
            </a:r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2524" y="1139269"/>
            <a:ext cx="5056824" cy="5353606"/>
          </a:xfrm>
          <a:prstGeom prst="rect">
            <a:avLst/>
          </a:prstGeom>
        </p:spPr>
      </p:pic>
      <p:sp>
        <p:nvSpPr>
          <p:cNvPr id="5" name="Stjerne: 5 takker 4"/>
          <p:cNvSpPr/>
          <p:nvPr/>
        </p:nvSpPr>
        <p:spPr>
          <a:xfrm>
            <a:off x="2933610" y="1485353"/>
            <a:ext cx="942628" cy="92414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BP viser nedsat </a:t>
            </a:r>
            <a:r>
              <a:rPr lang="da-DK" dirty="0" err="1">
                <a:solidFill>
                  <a:srgbClr val="FF0000"/>
                </a:solidFill>
              </a:rPr>
              <a:t>Hgb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 Anæmiudredning (bredere BP) som siger noget om årsagen </a:t>
            </a:r>
            <a:endParaRPr lang="da-DK" dirty="0">
              <a:sym typeface="Wingdings" panose="05000000000000000000" pitchFamily="2" charset="2"/>
            </a:endParaRPr>
          </a:p>
          <a:p>
            <a:pPr lvl="1"/>
            <a:r>
              <a:rPr lang="da-DK" dirty="0">
                <a:sym typeface="Wingdings" panose="05000000000000000000" pitchFamily="2" charset="2"/>
              </a:rPr>
              <a:t>Derefter videre udredning afhængigt af fund </a:t>
            </a:r>
            <a:endParaRPr lang="da-DK" dirty="0">
              <a:sym typeface="Wingdings" panose="05000000000000000000" pitchFamily="2" charset="2"/>
            </a:endParaRPr>
          </a:p>
          <a:p>
            <a:pPr lvl="2"/>
            <a:r>
              <a:rPr lang="da-DK" dirty="0" err="1">
                <a:sym typeface="Wingdings" panose="05000000000000000000" pitchFamily="2" charset="2"/>
              </a:rPr>
              <a:t>Skopi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>
              <a:sym typeface="Wingdings" panose="05000000000000000000" pitchFamily="2" charset="2"/>
            </a:endParaRPr>
          </a:p>
          <a:p>
            <a:pPr lvl="2"/>
            <a:r>
              <a:rPr lang="da-DK" dirty="0">
                <a:sym typeface="Wingdings" panose="05000000000000000000" pitchFamily="2" charset="2"/>
              </a:rPr>
              <a:t>Kostanamnese </a:t>
            </a:r>
            <a:endParaRPr lang="da-DK" dirty="0">
              <a:sym typeface="Wingdings" panose="05000000000000000000" pitchFamily="2" charset="2"/>
            </a:endParaRPr>
          </a:p>
          <a:p>
            <a:pPr lvl="2"/>
            <a:r>
              <a:rPr lang="da-DK" dirty="0">
                <a:sym typeface="Wingdings" panose="05000000000000000000" pitchFamily="2" charset="2"/>
              </a:rPr>
              <a:t>Genetisk udredning </a:t>
            </a:r>
            <a:endParaRPr lang="da-DK" dirty="0">
              <a:sym typeface="Wingdings" panose="05000000000000000000" pitchFamily="2" charset="2"/>
            </a:endParaRPr>
          </a:p>
          <a:p>
            <a:pPr lvl="2"/>
            <a:r>
              <a:rPr lang="da-DK" dirty="0">
                <a:sym typeface="Wingdings" panose="05000000000000000000" pitchFamily="2" charset="2"/>
              </a:rPr>
              <a:t>KM US </a:t>
            </a:r>
            <a:endParaRPr lang="da-DK" dirty="0">
              <a:sym typeface="Wingdings" panose="05000000000000000000" pitchFamily="2" charset="2"/>
            </a:endParaRPr>
          </a:p>
          <a:p>
            <a:pPr lvl="2"/>
            <a:r>
              <a:rPr lang="da-DK" dirty="0" err="1">
                <a:sym typeface="Wingdings" panose="05000000000000000000" pitchFamily="2" charset="2"/>
              </a:rPr>
              <a:t>Osv</a:t>
            </a:r>
            <a:r>
              <a:rPr lang="da-DK" dirty="0">
                <a:sym typeface="Wingdings" panose="05000000000000000000" pitchFamily="2" charset="2"/>
              </a:rPr>
              <a:t>… </a:t>
            </a:r>
            <a:endParaRPr lang="da-DK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Anæmi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228" y="3708281"/>
            <a:ext cx="4052997" cy="28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Anæmier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Jernmangelanæmi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Hyppigste anæmi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Opstår, når jerndepoterne er opbrugt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Hos </a:t>
            </a:r>
            <a:r>
              <a:rPr lang="da-DK" dirty="0" err="1"/>
              <a:t>præmenopausale</a:t>
            </a:r>
            <a:r>
              <a:rPr lang="da-DK" dirty="0"/>
              <a:t> kvinder har ca. 18% ingen jerndepoter og </a:t>
            </a:r>
            <a:r>
              <a:rPr lang="da-DK" dirty="0" err="1"/>
              <a:t>ca</a:t>
            </a:r>
            <a:r>
              <a:rPr lang="da-DK" dirty="0"/>
              <a:t> 2,5% har anæmi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Fysiologisk jernmangel = mindre optag end der er forbrug eller tab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Patologisk jernmangel = hyppigst GI blødning og cancer</a:t>
            </a:r>
            <a:endParaRPr lang="da-DK" dirty="0"/>
          </a:p>
          <a:p>
            <a:endParaRPr lang="da-DK" dirty="0"/>
          </a:p>
        </p:txBody>
      </p:sp>
      <p:pic>
        <p:nvPicPr>
          <p:cNvPr id="4098" name="Picture 2" descr="Jern 100 stk. - lekaphar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081" y="396875"/>
            <a:ext cx="1866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Anæmi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a-DK" b="1" dirty="0"/>
              <a:t>Sekundær anæmi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Anæmi som skyldes anden sygdom, som ikke direkte involverer </a:t>
            </a:r>
            <a:r>
              <a:rPr lang="da-DK" dirty="0" err="1"/>
              <a:t>erytropoiesen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Årsager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Hyppigst er det anæmi ved inflammation, hvor inflammatoriske cytokiner påvirker både erytrocyttens levetid og jernmobiliseringen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Nyreinsufficiens (nedsat EPO)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Leversygdom (tit mangel på jern og </a:t>
            </a:r>
            <a:r>
              <a:rPr lang="da-DK" dirty="0" err="1"/>
              <a:t>folinsyre</a:t>
            </a:r>
            <a:r>
              <a:rPr lang="da-DK" dirty="0"/>
              <a:t> og eventuelt </a:t>
            </a:r>
            <a:r>
              <a:rPr lang="da-DK" dirty="0" err="1"/>
              <a:t>hæmolyse</a:t>
            </a:r>
            <a:r>
              <a:rPr lang="da-DK" dirty="0"/>
              <a:t>)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Hypotyroidisme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Cancer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b="1" dirty="0" err="1"/>
              <a:t>Paraklinik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Ofte mild anæmi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Lav p-jern trods normale eller høje jerndepoter (ferritin)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er sjældent nødvendig</a:t>
            </a:r>
            <a:endParaRPr lang="da-DK" b="1" dirty="0"/>
          </a:p>
          <a:p>
            <a:endParaRPr lang="da-DK" dirty="0"/>
          </a:p>
        </p:txBody>
      </p:sp>
      <p:sp>
        <p:nvSpPr>
          <p:cNvPr id="4" name="Tekstfelt 3"/>
          <p:cNvSpPr txBox="1"/>
          <p:nvPr/>
        </p:nvSpPr>
        <p:spPr>
          <a:xfrm rot="19944872">
            <a:off x="7199586" y="3909849"/>
            <a:ext cx="47927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dirty="0">
                <a:solidFill>
                  <a:srgbClr val="FF0000"/>
                </a:solidFill>
              </a:rPr>
              <a:t>Anæmi  ved kronisk sygdom er hyppigt! </a:t>
            </a:r>
            <a:endParaRPr lang="da-DK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Blodsygdomme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b="1" dirty="0"/>
              <a:t>Faktor V Leiden</a:t>
            </a:r>
            <a:endParaRPr lang="da-DK" b="1" dirty="0"/>
          </a:p>
          <a:p>
            <a:pPr lvl="1"/>
            <a:r>
              <a:rPr lang="da-DK" dirty="0"/>
              <a:t>Mutation i et gen for faktor V (koagulationsfaktor) </a:t>
            </a:r>
            <a:endParaRPr lang="da-DK" dirty="0"/>
          </a:p>
          <a:p>
            <a:pPr lvl="1"/>
            <a:r>
              <a:rPr lang="da-DK" dirty="0"/>
              <a:t>Nedarves </a:t>
            </a:r>
            <a:r>
              <a:rPr lang="da-DK" dirty="0" err="1"/>
              <a:t>autosomalt</a:t>
            </a:r>
            <a:r>
              <a:rPr lang="da-DK" dirty="0"/>
              <a:t> dominant (ca. 6-7% af befolkningen) 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Medfører øger risiko for </a:t>
            </a:r>
            <a:r>
              <a:rPr lang="da-DK" dirty="0" err="1">
                <a:solidFill>
                  <a:srgbClr val="FF0000"/>
                </a:solidFill>
              </a:rPr>
              <a:t>tromber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2"/>
            <a:r>
              <a:rPr lang="da-DK" dirty="0" err="1"/>
              <a:t>Heterozygote</a:t>
            </a:r>
            <a:r>
              <a:rPr lang="da-DK" dirty="0"/>
              <a:t> = 2x</a:t>
            </a:r>
            <a:endParaRPr lang="da-DK" dirty="0"/>
          </a:p>
          <a:p>
            <a:pPr lvl="2"/>
            <a:r>
              <a:rPr lang="da-DK" dirty="0" err="1"/>
              <a:t>Homozygote</a:t>
            </a:r>
            <a:r>
              <a:rPr lang="da-DK" dirty="0"/>
              <a:t> = 7x </a:t>
            </a:r>
            <a:br>
              <a:rPr lang="da-DK" dirty="0"/>
            </a:br>
            <a:endParaRPr lang="da-DK" dirty="0"/>
          </a:p>
          <a:p>
            <a:r>
              <a:rPr lang="da-DK" b="1" dirty="0" err="1"/>
              <a:t>Transfus</a:t>
            </a:r>
            <a:r>
              <a:rPr lang="da-DK" b="1" dirty="0"/>
              <a:t>  </a:t>
            </a:r>
            <a:endParaRPr lang="da-DK" b="1" dirty="0"/>
          </a:p>
          <a:p>
            <a:pPr lvl="1"/>
            <a:r>
              <a:rPr lang="da-DK" dirty="0"/>
              <a:t>Grænse = 4,3 </a:t>
            </a:r>
            <a:endParaRPr lang="da-DK" dirty="0"/>
          </a:p>
          <a:p>
            <a:pPr lvl="2"/>
            <a:r>
              <a:rPr lang="da-DK" dirty="0"/>
              <a:t>Hos hjertesyge dog 4,7 </a:t>
            </a:r>
            <a:endParaRPr lang="da-DK" dirty="0"/>
          </a:p>
          <a:p>
            <a:pPr lvl="1"/>
            <a:r>
              <a:rPr lang="da-DK" dirty="0"/>
              <a:t>Individuel vurdering ved cancer og akut blødning </a:t>
            </a:r>
            <a:endParaRPr lang="da-DK" dirty="0"/>
          </a:p>
          <a:p>
            <a:pPr lvl="1"/>
            <a:r>
              <a:rPr lang="da-DK" dirty="0"/>
              <a:t>Blodprodukter </a:t>
            </a:r>
            <a:endParaRPr lang="da-DK" dirty="0"/>
          </a:p>
          <a:p>
            <a:pPr lvl="2"/>
            <a:r>
              <a:rPr lang="da-DK" dirty="0"/>
              <a:t>Sag-M </a:t>
            </a:r>
            <a:endParaRPr lang="da-DK" dirty="0"/>
          </a:p>
          <a:p>
            <a:pPr lvl="2"/>
            <a:r>
              <a:rPr lang="da-DK" dirty="0"/>
              <a:t>Plasma </a:t>
            </a:r>
            <a:endParaRPr lang="da-DK" dirty="0"/>
          </a:p>
          <a:p>
            <a:pPr lvl="2"/>
            <a:r>
              <a:rPr lang="da-DK" dirty="0" err="1"/>
              <a:t>Trombocytter</a:t>
            </a:r>
            <a:r>
              <a:rPr lang="da-DK" dirty="0"/>
              <a:t> </a:t>
            </a:r>
            <a:endParaRPr lang="da-DK" dirty="0"/>
          </a:p>
          <a:p>
            <a:pPr lvl="2"/>
            <a:r>
              <a:rPr lang="da-DK" dirty="0"/>
              <a:t>Akut-blod = 4:4:1 (0 neg) </a:t>
            </a:r>
            <a:endParaRPr lang="da-DK" dirty="0"/>
          </a:p>
          <a:p>
            <a:endParaRPr lang="da-DK" dirty="0"/>
          </a:p>
        </p:txBody>
      </p:sp>
      <p:pic>
        <p:nvPicPr>
          <p:cNvPr id="7170" name="Picture 2" descr="Blodbanken - Regionshospitalet Horsens - Vi har akut brug for blod af  blodtypen 0 neg 🙏 Så er du tappeklar og har denne type så book en tid i  Blodbanken nu 👍 | Face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219" y="2806261"/>
            <a:ext cx="2902001" cy="387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Dyb venetrombose | Åreknuder | Dansk Vene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136" y="-1"/>
            <a:ext cx="4939864" cy="24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</a:t>
            </a:r>
            <a:endParaRPr lang="da-DK" dirty="0"/>
          </a:p>
        </p:txBody>
      </p:sp>
      <p:graphicFrame>
        <p:nvGraphicFramePr>
          <p:cNvPr id="5" name="Pladsholder til indhold 2"/>
          <p:cNvGraphicFramePr>
            <a:graphicFrameLocks noGrp="1"/>
          </p:cNvGraphicFramePr>
          <p:nvPr>
            <p:ph idx="1"/>
          </p:nvPr>
        </p:nvGraphicFramePr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600" b="1" dirty="0"/>
              <a:t>Kronisk </a:t>
            </a:r>
            <a:r>
              <a:rPr lang="da-DK" sz="1600" b="1" dirty="0" err="1"/>
              <a:t>myeloid</a:t>
            </a:r>
            <a:r>
              <a:rPr lang="da-DK" sz="1600" b="1" dirty="0"/>
              <a:t> leukæmi (CML)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Stamcelledefekt (Philadelphiakromosom, translokation) </a:t>
            </a:r>
            <a:r>
              <a:rPr lang="da-DK" sz="1400" dirty="0">
                <a:sym typeface="Wingdings" panose="05000000000000000000" pitchFamily="2" charset="2"/>
              </a:rPr>
              <a:t></a:t>
            </a:r>
            <a:r>
              <a:rPr lang="da-DK" sz="1400" dirty="0"/>
              <a:t> stort antal differentierede </a:t>
            </a:r>
            <a:r>
              <a:rPr lang="da-DK" sz="1400" dirty="0" err="1"/>
              <a:t>myeloide</a:t>
            </a:r>
            <a:r>
              <a:rPr lang="da-DK" sz="1400" dirty="0"/>
              <a:t> celler i både knoglemarv og blod 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Ca. 600 årligt 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Hyppigere hos mænd end hos kvinder. Typisk mellem 45- og 60-årsalderen </a:t>
            </a:r>
            <a:endParaRPr lang="da-DK" sz="1400" dirty="0"/>
          </a:p>
          <a:p>
            <a:pPr>
              <a:lnSpc>
                <a:spcPct val="100000"/>
              </a:lnSpc>
            </a:pPr>
            <a:r>
              <a:rPr lang="da-DK" sz="1600" b="1" dirty="0"/>
              <a:t>Symptomer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Få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Nogle har </a:t>
            </a:r>
            <a:r>
              <a:rPr lang="da-DK" sz="1400" dirty="0">
                <a:solidFill>
                  <a:srgbClr val="FF0000"/>
                </a:solidFill>
              </a:rPr>
              <a:t>B-symptomer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da-DK" sz="1600" b="1" dirty="0" err="1"/>
              <a:t>Paraklinisk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Svært forhøjet leukocyttal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Karakteristiske forandringer i KM </a:t>
            </a:r>
            <a:endParaRPr lang="da-DK" sz="1400" dirty="0"/>
          </a:p>
          <a:p>
            <a:pPr lvl="2">
              <a:lnSpc>
                <a:spcPct val="100000"/>
              </a:lnSpc>
            </a:pPr>
            <a:r>
              <a:rPr lang="da-DK" sz="1200" dirty="0"/>
              <a:t>Påvisning af Philadelphiakromosom stiller endeligt diagnosen</a:t>
            </a:r>
            <a:endParaRPr lang="da-DK" sz="1200" b="1" dirty="0"/>
          </a:p>
          <a:p>
            <a:pPr>
              <a:lnSpc>
                <a:spcPct val="100000"/>
              </a:lnSpc>
            </a:pPr>
            <a:r>
              <a:rPr lang="da-DK" sz="1600" b="1" dirty="0"/>
              <a:t>Behandling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Specialistopgave </a:t>
            </a:r>
            <a:endParaRPr lang="da-DK" sz="1400" dirty="0"/>
          </a:p>
          <a:p>
            <a:pPr>
              <a:lnSpc>
                <a:spcPct val="100000"/>
              </a:lnSpc>
            </a:pPr>
            <a:r>
              <a:rPr lang="da-DK" sz="1600" b="1" dirty="0"/>
              <a:t>Prognose </a:t>
            </a:r>
            <a:endParaRPr lang="da-DK" sz="16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God med behandling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Nogle kureres på medicin alene</a:t>
            </a:r>
            <a:endParaRPr lang="da-DK" sz="1400" dirty="0"/>
          </a:p>
          <a:p>
            <a:pPr lvl="1">
              <a:lnSpc>
                <a:spcPct val="100000"/>
              </a:lnSpc>
            </a:pPr>
            <a:r>
              <a:rPr lang="da-DK" sz="1400" dirty="0"/>
              <a:t>Knoglemarvstransplantation er kurativ </a:t>
            </a:r>
            <a:endParaRPr lang="da-DK" sz="1400" dirty="0"/>
          </a:p>
        </p:txBody>
      </p:sp>
      <p:pic>
        <p:nvPicPr>
          <p:cNvPr id="4098" name="Picture 2" descr="chronic myeloid leukemia | Medical Laboratori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564" y="3429000"/>
            <a:ext cx="46958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ronic myeloid leukemia: cytogenetics and molecular biology's part in the  comprehension and management of the pathology and treatment evolution |  Egyptian Journal of Medical Human Genetics | Full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25" y="13082"/>
            <a:ext cx="4638274" cy="196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da-DK" dirty="0"/>
              <a:t>D</a:t>
            </a:r>
            <a:r>
              <a:rPr lang="en-US" altLang="da-DK" dirty="0"/>
              <a:t>iabetes</a:t>
            </a:r>
            <a:endParaRPr lang="en-US" altLang="da-D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06705" y="742950"/>
            <a:ext cx="6216015" cy="537273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a-DK" b="1" dirty="0"/>
              <a:t>Diagnose</a:t>
            </a:r>
            <a:endParaRPr lang="da-DK" b="1" dirty="0"/>
          </a:p>
          <a:p>
            <a:pPr>
              <a:lnSpc>
                <a:spcPct val="110000"/>
              </a:lnSpc>
            </a:pPr>
            <a:r>
              <a:rPr lang="da-DK" dirty="0"/>
              <a:t>Den overordnede diagnose stilles på samme måde uanset type</a:t>
            </a:r>
            <a:r>
              <a:rPr lang="en-US" altLang="da-DK" dirty="0"/>
              <a:t>!</a:t>
            </a:r>
            <a:endParaRPr lang="da-DK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a-DK">
                <a:solidFill>
                  <a:srgbClr val="FF5F5F"/>
                </a:solidFill>
                <a:sym typeface="+mn-ea"/>
              </a:rPr>
              <a:t>Fasteblodsukker</a:t>
            </a:r>
            <a:r>
              <a:rPr lang="da-DK">
                <a:sym typeface="+mn-ea"/>
              </a:rPr>
              <a:t> ≥ 7 mmol/l</a:t>
            </a:r>
            <a:endParaRPr lang="da-DK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da-DK" dirty="0"/>
              <a:t>B</a:t>
            </a:r>
            <a:r>
              <a:rPr lang="da-DK" dirty="0"/>
              <a:t>S &gt; 11,1 mmol/l</a:t>
            </a:r>
            <a:r>
              <a:rPr lang="en-US" altLang="da-DK" dirty="0"/>
              <a:t>, enten:</a:t>
            </a:r>
            <a:endParaRPr lang="da-DK" dirty="0"/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da-DK" dirty="0">
                <a:solidFill>
                  <a:srgbClr val="FF5F5F"/>
                </a:solidFill>
              </a:rPr>
              <a:t>tilfældigt målt </a:t>
            </a:r>
            <a:r>
              <a:rPr lang="da-DK" dirty="0">
                <a:solidFill>
                  <a:srgbClr val="FF5F5F"/>
                </a:solidFill>
              </a:rPr>
              <a:t>+ symptomer på DM</a:t>
            </a:r>
            <a:endParaRPr lang="da-DK" dirty="0">
              <a:solidFill>
                <a:srgbClr val="FF5F5F"/>
              </a:solidFill>
            </a:endParaRP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da-DK" dirty="0">
                <a:solidFill>
                  <a:srgbClr val="FF5F5F"/>
                </a:solidFill>
              </a:rPr>
              <a:t>eller ved OGTT test.</a:t>
            </a:r>
            <a:endParaRPr lang="da-DK" dirty="0">
              <a:solidFill>
                <a:srgbClr val="FF5F5F"/>
              </a:solidFill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a-DK" u="sng" dirty="0">
                <a:solidFill>
                  <a:srgbClr val="FF5F5F"/>
                </a:solidFill>
              </a:rPr>
              <a:t>HbA1c ≥ 48 mmol/mol ved 2 målinger </a:t>
            </a:r>
            <a:endParaRPr lang="da-DK" u="sng" dirty="0">
              <a:solidFill>
                <a:srgbClr val="FF5F5F"/>
              </a:solidFill>
            </a:endParaRPr>
          </a:p>
        </p:txBody>
      </p:sp>
      <p:pic>
        <p:nvPicPr>
          <p:cNvPr id="5122" name="Picture 2" descr="Normalt blodsukker og type 1-diabetes | Videncenter for Diabet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9" y="4268930"/>
            <a:ext cx="5361885" cy="20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ille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0" y="1409065"/>
            <a:ext cx="4943475" cy="403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Akut </a:t>
            </a:r>
            <a:r>
              <a:rPr lang="da-DK" b="1" dirty="0" err="1"/>
              <a:t>myeloid</a:t>
            </a:r>
            <a:r>
              <a:rPr lang="da-DK" b="1" dirty="0"/>
              <a:t> leukæmi (AML)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Akut </a:t>
            </a:r>
            <a:r>
              <a:rPr lang="da-DK" dirty="0" err="1"/>
              <a:t>myeloproliferativ</a:t>
            </a:r>
            <a:r>
              <a:rPr lang="da-DK" dirty="0"/>
              <a:t> tilstand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/>
              <a:t>blaster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Kan ses i alle aldre, men flest ældre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Kemoterapi, stråling og visse kemikalier kan udløse AML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Andre </a:t>
            </a:r>
            <a:r>
              <a:rPr lang="da-DK" dirty="0" err="1"/>
              <a:t>myeloproliferative</a:t>
            </a:r>
            <a:r>
              <a:rPr lang="da-DK" dirty="0"/>
              <a:t> tilstande kan konvertere til AML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Relativt akut (uger) indsættende B-symptomer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Tegn på svigtende knoglemarv </a:t>
            </a:r>
            <a:r>
              <a:rPr lang="da-DK" dirty="0">
                <a:solidFill>
                  <a:srgbClr val="FF0000"/>
                </a:solidFill>
              </a:rPr>
              <a:t>(anæmi, infektioner, blødninger)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b="1" dirty="0" err="1"/>
              <a:t>Paraklinik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Leukocytose, anæmi og </a:t>
            </a:r>
            <a:r>
              <a:rPr lang="da-DK" dirty="0" err="1"/>
              <a:t>trombocytopeni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Evt. </a:t>
            </a:r>
            <a:r>
              <a:rPr lang="da-DK" dirty="0" err="1"/>
              <a:t>pancytopeni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Intensiv kemoterapi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Knoglemarvstransplantation kan være nødvendigt</a:t>
            </a:r>
            <a:endParaRPr lang="da-DK" b="1" dirty="0"/>
          </a:p>
          <a:p>
            <a:pPr>
              <a:lnSpc>
                <a:spcPct val="120000"/>
              </a:lnSpc>
            </a:pPr>
            <a:r>
              <a:rPr lang="da-DK" b="1" dirty="0"/>
              <a:t>Prognose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Dårlig</a:t>
            </a:r>
            <a:r>
              <a:rPr lang="da-DK" dirty="0"/>
              <a:t> - de fleste dør </a:t>
            </a:r>
            <a:endParaRPr lang="da-DK" b="1" dirty="0"/>
          </a:p>
        </p:txBody>
      </p:sp>
      <p:pic>
        <p:nvPicPr>
          <p:cNvPr id="3074" name="Picture 2" descr="Slide Show - Understanding AM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65" y="595630"/>
            <a:ext cx="5518785" cy="310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050" name="Picture 2" descr="AML (Acute) vs. CML (Chronic) Leukemia: What to Kno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Kronisk lymfatisk leukæmi (CLL)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Hyppigste leukæmiform hos voksne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Tidligere kaldet ”gammelmandsleukæmi”, men kan også ses hos unge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Oftest få 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Evt. </a:t>
            </a:r>
            <a:r>
              <a:rPr lang="da-DK" dirty="0">
                <a:solidFill>
                  <a:srgbClr val="FF0000"/>
                </a:solidFill>
              </a:rPr>
              <a:t>forstørrede lymfeknuder og B-symptomer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Opdages ofte tilfældigt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 err="1"/>
              <a:t>Paraklinik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Markant forhøjede leukocytter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Dominans af lymfocytter i </a:t>
            </a:r>
            <a:r>
              <a:rPr lang="da-DK" dirty="0" err="1"/>
              <a:t>differentialtællingen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Ved svær sygdom evt. anæmi og </a:t>
            </a:r>
            <a:r>
              <a:rPr lang="da-DK" dirty="0" err="1"/>
              <a:t>trombocytopeni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Afhænger af stadium og symptomer.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De fleste kan blot observeres. Evt. </a:t>
            </a:r>
            <a:r>
              <a:rPr lang="da-DK" dirty="0" err="1"/>
              <a:t>kemo</a:t>
            </a:r>
            <a:r>
              <a:rPr lang="da-DK" dirty="0"/>
              <a:t>.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Prognose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Oftest god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Aggressive udgaver af sygdommen har en markant kortere restlevetid</a:t>
            </a:r>
            <a:endParaRPr lang="da-DK" b="1" dirty="0"/>
          </a:p>
          <a:p>
            <a:endParaRPr lang="da-DK" dirty="0"/>
          </a:p>
          <a:p>
            <a:pPr>
              <a:lnSpc>
                <a:spcPct val="150000"/>
              </a:lnSpc>
            </a:pPr>
            <a:endParaRPr lang="da-DK" dirty="0"/>
          </a:p>
          <a:p>
            <a:endParaRPr lang="da-DK" dirty="0"/>
          </a:p>
        </p:txBody>
      </p:sp>
      <p:pic>
        <p:nvPicPr>
          <p:cNvPr id="5122" name="Picture 2" descr="Sådan er tegnene på Jan Fogs leukæm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98" y="3373361"/>
            <a:ext cx="5201306" cy="33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an Fog fik før nytår diagnosen kronisk lymfatisk leukæ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298" y="157538"/>
            <a:ext cx="5085529" cy="290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da-DK" sz="4900" b="1" dirty="0" err="1"/>
              <a:t>Hodgkin-lymfom</a:t>
            </a:r>
            <a:r>
              <a:rPr lang="da-DK" sz="4900" dirty="0"/>
              <a:t> </a:t>
            </a:r>
            <a:endParaRPr lang="da-DK" sz="49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Øget forekomst hos 20-30-årige og igen hos ældre over 50 år</a:t>
            </a:r>
            <a:endParaRPr lang="da-DK" sz="43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Ca. 130 årligt </a:t>
            </a:r>
            <a:endParaRPr lang="da-DK" sz="4300" dirty="0"/>
          </a:p>
          <a:p>
            <a:pPr>
              <a:lnSpc>
                <a:spcPct val="120000"/>
              </a:lnSpc>
            </a:pPr>
            <a:r>
              <a:rPr lang="da-DK" sz="4900" b="1" dirty="0"/>
              <a:t>Symptomer</a:t>
            </a:r>
            <a:r>
              <a:rPr lang="da-DK" sz="4900" dirty="0"/>
              <a:t> </a:t>
            </a:r>
            <a:endParaRPr lang="da-DK" sz="4900" dirty="0"/>
          </a:p>
          <a:p>
            <a:pPr lvl="1">
              <a:lnSpc>
                <a:spcPct val="120000"/>
              </a:lnSpc>
            </a:pPr>
            <a:r>
              <a:rPr lang="da-DK" sz="4300" dirty="0">
                <a:solidFill>
                  <a:srgbClr val="FF0000"/>
                </a:solidFill>
              </a:rPr>
              <a:t>Hævede lymfeknuder </a:t>
            </a:r>
            <a:r>
              <a:rPr lang="en-US" altLang="da-DK" sz="4300" dirty="0"/>
              <a:t>oftest p</a:t>
            </a:r>
            <a:r>
              <a:rPr lang="da-DK" sz="4300" dirty="0"/>
              <a:t>å hals eller i </a:t>
            </a:r>
            <a:r>
              <a:rPr lang="da-DK" sz="4300" dirty="0" err="1"/>
              <a:t>aksil</a:t>
            </a:r>
            <a:endParaRPr lang="da-DK" sz="43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Evt. </a:t>
            </a:r>
            <a:r>
              <a:rPr lang="da-DK" sz="4300" dirty="0">
                <a:solidFill>
                  <a:srgbClr val="FF0000"/>
                </a:solidFill>
              </a:rPr>
              <a:t>B-symptomer </a:t>
            </a:r>
            <a:r>
              <a:rPr lang="da-DK" sz="4300" dirty="0"/>
              <a:t>og hudkløe</a:t>
            </a:r>
            <a:endParaRPr lang="da-DK" sz="4300" dirty="0"/>
          </a:p>
          <a:p>
            <a:pPr>
              <a:lnSpc>
                <a:spcPct val="120000"/>
              </a:lnSpc>
            </a:pPr>
            <a:r>
              <a:rPr lang="da-DK" sz="4900" b="1" dirty="0" err="1"/>
              <a:t>Paraklinisk</a:t>
            </a:r>
            <a:r>
              <a:rPr lang="da-DK" sz="4900" dirty="0"/>
              <a:t> </a:t>
            </a:r>
            <a:endParaRPr lang="da-DK" sz="49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Let påvirkede inflammationstal</a:t>
            </a:r>
            <a:endParaRPr lang="da-DK" sz="43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Reaktiv anæmi og </a:t>
            </a:r>
            <a:r>
              <a:rPr lang="da-DK" sz="4300" dirty="0" err="1"/>
              <a:t>trombocytose</a:t>
            </a:r>
            <a:r>
              <a:rPr lang="da-DK" sz="4300" b="1" dirty="0"/>
              <a:t> </a:t>
            </a:r>
            <a:endParaRPr lang="da-DK" sz="4300" b="1" dirty="0"/>
          </a:p>
          <a:p>
            <a:pPr lvl="1">
              <a:lnSpc>
                <a:spcPct val="120000"/>
              </a:lnSpc>
            </a:pPr>
            <a:r>
              <a:rPr lang="da-DK" sz="4300" dirty="0"/>
              <a:t>Biopsi af lymfeknude giver endelig diagnose</a:t>
            </a:r>
            <a:endParaRPr lang="da-DK" sz="43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PET-CT bruges for at få afklaret TNM stadium</a:t>
            </a:r>
            <a:endParaRPr lang="da-DK" sz="4300" dirty="0"/>
          </a:p>
          <a:p>
            <a:pPr>
              <a:lnSpc>
                <a:spcPct val="120000"/>
              </a:lnSpc>
            </a:pPr>
            <a:r>
              <a:rPr lang="da-DK" sz="4900" b="1" dirty="0"/>
              <a:t>Behandling</a:t>
            </a:r>
            <a:r>
              <a:rPr lang="da-DK" sz="4900" dirty="0"/>
              <a:t> </a:t>
            </a:r>
            <a:endParaRPr lang="da-DK" sz="4900" dirty="0"/>
          </a:p>
          <a:p>
            <a:pPr lvl="1">
              <a:lnSpc>
                <a:spcPct val="120000"/>
              </a:lnSpc>
            </a:pPr>
            <a:r>
              <a:rPr lang="da-DK" sz="4300" dirty="0" err="1"/>
              <a:t>Kemo</a:t>
            </a:r>
            <a:endParaRPr lang="da-DK" sz="4300" dirty="0"/>
          </a:p>
          <a:p>
            <a:pPr>
              <a:lnSpc>
                <a:spcPct val="120000"/>
              </a:lnSpc>
            </a:pPr>
            <a:r>
              <a:rPr lang="da-DK" sz="4900" b="1" dirty="0"/>
              <a:t>Prognose </a:t>
            </a:r>
            <a:endParaRPr lang="da-DK" sz="49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God. Samlet overlevelse ca. 80%</a:t>
            </a:r>
            <a:endParaRPr lang="da-DK" sz="4300" dirty="0"/>
          </a:p>
          <a:p>
            <a:pPr lvl="1">
              <a:lnSpc>
                <a:spcPct val="120000"/>
              </a:lnSpc>
            </a:pPr>
            <a:r>
              <a:rPr lang="da-DK" sz="4300" dirty="0"/>
              <a:t>Ubehandlet = død inden for mdr. til år</a:t>
            </a:r>
            <a:endParaRPr lang="da-DK" sz="4300" b="1" dirty="0"/>
          </a:p>
          <a:p>
            <a:endParaRPr lang="da-DK" dirty="0"/>
          </a:p>
        </p:txBody>
      </p:sp>
      <p:pic>
        <p:nvPicPr>
          <p:cNvPr id="6146" name="Picture 2" descr="Hvad kan du selv gøre ved hævede lymfeknuder? - Bedre Livssti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570" y="2895490"/>
            <a:ext cx="47625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8481847" y="3993931"/>
            <a:ext cx="1425793" cy="1418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da-DK" sz="1600" b="1" dirty="0"/>
              <a:t>Non-</a:t>
            </a:r>
            <a:r>
              <a:rPr lang="da-DK" sz="1600" b="1" dirty="0" err="1"/>
              <a:t>Hodgkin</a:t>
            </a:r>
            <a:r>
              <a:rPr lang="da-DK" sz="1600" b="1" dirty="0"/>
              <a:t>-</a:t>
            </a:r>
            <a:r>
              <a:rPr lang="da-DK" sz="1600" b="1" dirty="0" err="1"/>
              <a:t>lymfomer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Samlet set den hyppigste hæmatologiske </a:t>
            </a:r>
            <a:r>
              <a:rPr lang="da-DK" sz="1400" dirty="0" err="1"/>
              <a:t>neoplasi</a:t>
            </a:r>
            <a:r>
              <a:rPr lang="da-DK" sz="1400" dirty="0"/>
              <a:t>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Ca. 1000 tilfælde om året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600" dirty="0"/>
              <a:t>Årsag ukendt</a:t>
            </a:r>
            <a:endParaRPr lang="da-DK" sz="1600" dirty="0"/>
          </a:p>
          <a:p>
            <a:pPr>
              <a:lnSpc>
                <a:spcPct val="120000"/>
              </a:lnSpc>
            </a:pPr>
            <a:r>
              <a:rPr lang="da-DK" sz="1600" b="1" dirty="0"/>
              <a:t>Symptomer</a:t>
            </a:r>
            <a:endParaRPr lang="da-DK" sz="16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Alt fra upåvirket patient med kun én </a:t>
            </a:r>
            <a:r>
              <a:rPr lang="da-DK" sz="1400" dirty="0">
                <a:solidFill>
                  <a:srgbClr val="FF0000"/>
                </a:solidFill>
              </a:rPr>
              <a:t>hævet lymfeknude </a:t>
            </a:r>
            <a:r>
              <a:rPr lang="da-DK" sz="1400" dirty="0"/>
              <a:t>til svært syge patienter med </a:t>
            </a:r>
            <a:r>
              <a:rPr lang="da-DK" sz="1400" dirty="0">
                <a:solidFill>
                  <a:srgbClr val="FF0000"/>
                </a:solidFill>
              </a:rPr>
              <a:t>B-symptomer</a:t>
            </a:r>
            <a:endParaRPr lang="da-DK" sz="1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1600" b="1" dirty="0" err="1"/>
              <a:t>Paraklinik</a:t>
            </a:r>
            <a:r>
              <a:rPr lang="da-DK" sz="1600" dirty="0"/>
              <a:t> </a:t>
            </a:r>
            <a:endParaRPr lang="da-DK" sz="16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Intet diagnostisk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600" b="1" dirty="0"/>
              <a:t>Behandling </a:t>
            </a:r>
            <a:endParaRPr lang="da-DK" sz="16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Stråleterapi til lokaliseret sygdom 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 err="1"/>
              <a:t>Kemo</a:t>
            </a:r>
            <a:r>
              <a:rPr lang="da-DK" sz="1400" dirty="0"/>
              <a:t> ved udbredt sygdom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Symptomfri sygdom behøver ikke nødvendigvis behandling, men kan observeres indtil symptomer opstår </a:t>
            </a:r>
            <a:endParaRPr lang="da-DK" sz="1400" dirty="0"/>
          </a:p>
          <a:p>
            <a:pPr>
              <a:lnSpc>
                <a:spcPct val="120000"/>
              </a:lnSpc>
            </a:pPr>
            <a:r>
              <a:rPr lang="da-DK" sz="1600" b="1" dirty="0"/>
              <a:t>Prognose</a:t>
            </a:r>
            <a:endParaRPr lang="da-DK" sz="1600" b="1" dirty="0"/>
          </a:p>
          <a:p>
            <a:pPr lvl="1">
              <a:lnSpc>
                <a:spcPct val="120000"/>
              </a:lnSpc>
            </a:pPr>
            <a:r>
              <a:rPr lang="da-DK" sz="1400" dirty="0"/>
              <a:t>Afhænger af stadium og </a:t>
            </a:r>
            <a:r>
              <a:rPr lang="da-DK" sz="1400" dirty="0" err="1"/>
              <a:t>lymfomtype</a:t>
            </a:r>
            <a:endParaRPr lang="da-DK" sz="1400" dirty="0"/>
          </a:p>
          <a:p>
            <a:pPr lvl="1">
              <a:lnSpc>
                <a:spcPct val="120000"/>
              </a:lnSpc>
            </a:pPr>
            <a:r>
              <a:rPr lang="da-DK" sz="1400" dirty="0"/>
              <a:t>Ubehandlet er symptomatisk sygdom dødelig</a:t>
            </a:r>
            <a:endParaRPr lang="da-DK" sz="1400" dirty="0"/>
          </a:p>
        </p:txBody>
      </p:sp>
      <p:pic>
        <p:nvPicPr>
          <p:cNvPr id="7172" name="Picture 4" descr="Lymfesystemet | draenage-tina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144" y="2753710"/>
            <a:ext cx="2318164" cy="4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237" y="0"/>
            <a:ext cx="4856763" cy="30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Akut </a:t>
            </a:r>
            <a:r>
              <a:rPr lang="da-DK" b="1" dirty="0" err="1"/>
              <a:t>lymfoblastær</a:t>
            </a:r>
            <a:r>
              <a:rPr lang="da-DK" b="1" dirty="0"/>
              <a:t> leukæmi (ALL)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Akut </a:t>
            </a:r>
            <a:r>
              <a:rPr lang="da-DK" dirty="0" err="1"/>
              <a:t>lymfoproliferativ</a:t>
            </a:r>
            <a:r>
              <a:rPr lang="da-DK" dirty="0"/>
              <a:t> sygdom, hvor blod og knoglemarv domineres af </a:t>
            </a:r>
            <a:r>
              <a:rPr lang="da-DK" dirty="0" err="1"/>
              <a:t>lymfoblaster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80% af patienterne er børn under &lt; 12 år</a:t>
            </a:r>
            <a:r>
              <a:rPr lang="da-DK" dirty="0"/>
              <a:t>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B-symptomer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Evt. tegn på knoglemarvssvigt (anæmi, blødning og infektionstendens)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b="1" dirty="0" err="1"/>
              <a:t>Paraklinisk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KM US med knoglemarvssvigt og overvægt af </a:t>
            </a:r>
            <a:r>
              <a:rPr lang="da-DK" dirty="0" err="1"/>
              <a:t>lymfoblaster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Intensiv kemoterapi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Evt. Knoglemarvstransplantation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Prognose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Hos børn ca. 80% overlevelse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Hos voksne ca. 40% </a:t>
            </a:r>
            <a:endParaRPr lang="da-DK" b="1" dirty="0"/>
          </a:p>
          <a:p>
            <a:endParaRPr lang="da-DK" dirty="0"/>
          </a:p>
        </p:txBody>
      </p:sp>
      <p:pic>
        <p:nvPicPr>
          <p:cNvPr id="8194" name="Picture 2" descr="Alle forældres skræk: Seksårige Ida fik leukæmi | TV 2 Fy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680" y="4638758"/>
            <a:ext cx="3945320" cy="221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lå mærker på deres etårige søn blev starten på enhver forælders mareridt -  TV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679" y="2463115"/>
            <a:ext cx="3945320" cy="221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 err="1"/>
              <a:t>Myelomatose</a:t>
            </a:r>
            <a:r>
              <a:rPr lang="da-DK" b="1" dirty="0"/>
              <a:t>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Plasmacellesygdom, som ekspanderer i knoglemarven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Næsthyppigste</a:t>
            </a:r>
            <a:r>
              <a:rPr lang="da-DK" dirty="0"/>
              <a:t> hæmatologiske </a:t>
            </a:r>
            <a:r>
              <a:rPr lang="da-DK" dirty="0" err="1"/>
              <a:t>neoplasi</a:t>
            </a:r>
            <a:r>
              <a:rPr lang="da-DK" dirty="0"/>
              <a:t> i Danmark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Ca. 300 nye tilfælde om året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Incidensen stiger med alderen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Knoglesmerter (oftest ryg, thorax og bækken)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Rygsmerter skyldes tit sammenfald i </a:t>
            </a:r>
            <a:r>
              <a:rPr lang="da-DK" dirty="0" err="1"/>
              <a:t>vertebrae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10242" name="Picture 2" descr="Alt du skal vide om knoglesmerter - Bedre Livssti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56" y="3731172"/>
            <a:ext cx="4545834" cy="303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roteinelektroforese (M-komponent) - Lægehåndbogen på sundhed.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561" y="0"/>
            <a:ext cx="4396439" cy="247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Malign hæmatologi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b="1" dirty="0" err="1"/>
              <a:t>Myelomatose</a:t>
            </a:r>
            <a:r>
              <a:rPr lang="da-DK" b="1" dirty="0"/>
              <a:t> fortsat </a:t>
            </a:r>
            <a:endParaRPr lang="da-DK" b="1" dirty="0"/>
          </a:p>
          <a:p>
            <a:pPr>
              <a:lnSpc>
                <a:spcPct val="120000"/>
              </a:lnSpc>
            </a:pPr>
            <a:r>
              <a:rPr lang="da-DK" b="1" dirty="0" err="1"/>
              <a:t>Paraklinik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u="sng" dirty="0">
                <a:solidFill>
                  <a:srgbClr val="FF0000"/>
                </a:solidFill>
              </a:rPr>
              <a:t>M-komponent</a:t>
            </a:r>
            <a:endParaRPr lang="da-DK" u="sng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Der kan også ses </a:t>
            </a:r>
            <a:r>
              <a:rPr lang="da-DK" dirty="0" err="1"/>
              <a:t>hypercalcæmi</a:t>
            </a:r>
            <a:r>
              <a:rPr lang="da-DK" dirty="0"/>
              <a:t>, anæmi og nyrepåvirkning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Diagnosen bekræftes ved knoglemarvsundersøgelse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u="sng" dirty="0">
                <a:solidFill>
                  <a:srgbClr val="FF0000"/>
                </a:solidFill>
              </a:rPr>
              <a:t>Radiologisk kan ses knogleskader </a:t>
            </a:r>
            <a:endParaRPr lang="da-DK" u="sng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Afhænger af symptomer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Evt. </a:t>
            </a:r>
            <a:r>
              <a:rPr lang="da-DK" dirty="0" err="1"/>
              <a:t>kemo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Ikke muligt at kurere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Prognose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Gennemsnitlig overlevelse ca. 5 år </a:t>
            </a:r>
            <a:endParaRPr lang="da-DK" b="1" dirty="0"/>
          </a:p>
          <a:p>
            <a:endParaRPr lang="da-DK" dirty="0"/>
          </a:p>
        </p:txBody>
      </p:sp>
      <p:pic>
        <p:nvPicPr>
          <p:cNvPr id="9218" name="Picture 2" descr="Myelomatose - Wikipedia, den frie encyklopædi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947" y="365125"/>
            <a:ext cx="238125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åndled, Fraktur, Røntgen 4 - Lægehåndbogen på sundhed.d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25416" y="365125"/>
            <a:ext cx="1730609" cy="62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Case 3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Gitte på 73 år har booket tid hos dig, da hun døjer med spændinger i nakken.  Det har hun gjort i mange år, men har fået anbefalet fysioterapi af en veninde.</a:t>
            </a:r>
            <a:endParaRPr lang="da-DK" dirty="0"/>
          </a:p>
          <a:p>
            <a:r>
              <a:rPr lang="da-DK" dirty="0"/>
              <a:t>Da du undersøger Gitte, ser hun sådan ud. </a:t>
            </a:r>
            <a:endParaRPr lang="da-DK" dirty="0"/>
          </a:p>
          <a:p>
            <a:r>
              <a:rPr lang="da-DK" dirty="0"/>
              <a:t>Hvad tænker du? </a:t>
            </a:r>
            <a:endParaRPr lang="da-DK" dirty="0"/>
          </a:p>
          <a:p>
            <a:r>
              <a:rPr lang="da-DK" dirty="0"/>
              <a:t>Hvad vil du gøre? </a:t>
            </a:r>
            <a:endParaRPr lang="da-DK" dirty="0"/>
          </a:p>
        </p:txBody>
      </p:sp>
      <p:pic>
        <p:nvPicPr>
          <p:cNvPr id="19458" name="Picture 2" descr="Lipom, fedtknude - Patienthåndbogen på sundhed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865" y="3017520"/>
            <a:ext cx="2428875" cy="34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da-DK" sz="2885" dirty="0"/>
              <a:t>Diabetes:</a:t>
            </a:r>
            <a:endParaRPr lang="en-US" altLang="da-DK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02180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 numCol="2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2800" dirty="0">
                <a:solidFill>
                  <a:srgbClr val="FF5F5F"/>
                </a:solidFill>
              </a:rPr>
              <a:t>Autoimmun sygdom</a:t>
            </a:r>
            <a:endParaRPr lang="da-DK" sz="2800" dirty="0">
              <a:solidFill>
                <a:srgbClr val="FF5F5F"/>
              </a:solidFill>
            </a:endParaRPr>
          </a:p>
          <a:p>
            <a:pPr>
              <a:lnSpc>
                <a:spcPct val="90000"/>
              </a:lnSpc>
            </a:pPr>
            <a:r>
              <a:rPr lang="da-DK" sz="2800" dirty="0"/>
              <a:t>Immunsystemet angriber de insulinproducerende betaceller i pancreas </a:t>
            </a:r>
            <a:endParaRPr lang="da-DK" sz="2800" dirty="0"/>
          </a:p>
          <a:p>
            <a:pPr>
              <a:lnSpc>
                <a:spcPct val="90000"/>
              </a:lnSpc>
            </a:pPr>
            <a:r>
              <a:rPr lang="da-DK" sz="2800" dirty="0"/>
              <a:t>= </a:t>
            </a:r>
            <a:r>
              <a:rPr lang="da-DK" dirty="0"/>
              <a:t>Ophørt insulinproduktion (sker gradvist) </a:t>
            </a:r>
            <a:endParaRPr lang="da-DK" dirty="0"/>
          </a:p>
          <a:p>
            <a:pPr>
              <a:lnSpc>
                <a:spcPct val="90000"/>
              </a:lnSpc>
            </a:pPr>
            <a:r>
              <a:rPr lang="da-DK" sz="2800" dirty="0"/>
              <a:t>= Højt BS </a:t>
            </a:r>
            <a:endParaRPr lang="da-DK" sz="2800" dirty="0"/>
          </a:p>
          <a:p>
            <a:pPr>
              <a:lnSpc>
                <a:spcPct val="90000"/>
              </a:lnSpc>
            </a:pPr>
            <a:endParaRPr lang="da-DK" sz="2800" dirty="0"/>
          </a:p>
          <a:p>
            <a:endParaRPr lang="da-DK" dirty="0"/>
          </a:p>
        </p:txBody>
      </p:sp>
      <p:pic>
        <p:nvPicPr>
          <p:cNvPr id="5" name="Picture 4" descr="A diagram of stages of developmen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66" y="2495676"/>
            <a:ext cx="6344393" cy="3822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30835" y="596265"/>
            <a:ext cx="5631180" cy="5372735"/>
          </a:xfrm>
        </p:spPr>
        <p:txBody>
          <a:bodyPr numCol="2"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400" u="sng" dirty="0">
                <a:solidFill>
                  <a:srgbClr val="FF5F5F"/>
                </a:solidFill>
              </a:rPr>
              <a:t>De fleste debuterer i ungdommen </a:t>
            </a:r>
            <a:r>
              <a:rPr lang="da-DK" sz="2400" dirty="0">
                <a:solidFill>
                  <a:srgbClr val="FF5F5F"/>
                </a:solidFill>
              </a:rPr>
              <a:t>- kan dog opstå i alle aldre</a:t>
            </a:r>
            <a:r>
              <a:rPr lang="en-US" altLang="da-DK" sz="2400" dirty="0">
                <a:solidFill>
                  <a:srgbClr val="FF5F5F"/>
                </a:solidFill>
              </a:rPr>
              <a:t>!</a:t>
            </a:r>
            <a:endParaRPr lang="da-DK" sz="2400" dirty="0">
              <a:solidFill>
                <a:srgbClr val="FF5F5F"/>
              </a:solidFill>
            </a:endParaRPr>
          </a:p>
          <a:p>
            <a:pPr>
              <a:lnSpc>
                <a:spcPct val="90000"/>
              </a:lnSpc>
            </a:pPr>
            <a:r>
              <a:rPr lang="da-DK" sz="2400" dirty="0">
                <a:solidFill>
                  <a:srgbClr val="FF5F5F"/>
                </a:solidFill>
              </a:rPr>
              <a:t>Debuterer typisk med akutte symptomer</a:t>
            </a:r>
            <a:r>
              <a:rPr lang="en-US" altLang="da-DK" sz="2400" dirty="0">
                <a:solidFill>
                  <a:srgbClr val="FF5F5F"/>
                </a:solidFill>
              </a:rPr>
              <a:t>:</a:t>
            </a:r>
            <a:endParaRPr lang="da-DK" sz="2400" dirty="0">
              <a:solidFill>
                <a:srgbClr val="FF5F5F"/>
              </a:solidFill>
            </a:endParaRPr>
          </a:p>
          <a:p>
            <a:pPr lvl="1"/>
            <a:r>
              <a:rPr lang="da-DK" dirty="0">
                <a:solidFill>
                  <a:srgbClr val="FF5F5F"/>
                </a:solidFill>
              </a:rPr>
              <a:t>Øget tørst</a:t>
            </a:r>
            <a:endParaRPr lang="da-DK" dirty="0">
              <a:solidFill>
                <a:srgbClr val="FF5F5F"/>
              </a:solidFill>
            </a:endParaRPr>
          </a:p>
          <a:p>
            <a:pPr lvl="1"/>
            <a:r>
              <a:rPr lang="da-DK" dirty="0">
                <a:solidFill>
                  <a:srgbClr val="FF5F5F"/>
                </a:solidFill>
              </a:rPr>
              <a:t>Hyppig vandladning </a:t>
            </a:r>
            <a:endParaRPr lang="da-DK" dirty="0">
              <a:solidFill>
                <a:srgbClr val="FF5F5F"/>
              </a:solidFill>
            </a:endParaRPr>
          </a:p>
          <a:p>
            <a:pPr lvl="1"/>
            <a:r>
              <a:rPr lang="da-DK" dirty="0">
                <a:solidFill>
                  <a:srgbClr val="FF5F5F"/>
                </a:solidFill>
              </a:rPr>
              <a:t>Sløret syn</a:t>
            </a:r>
            <a:endParaRPr lang="da-DK" dirty="0">
              <a:solidFill>
                <a:srgbClr val="FF5F5F"/>
              </a:solidFill>
            </a:endParaRPr>
          </a:p>
          <a:p>
            <a:pPr lvl="1"/>
            <a:r>
              <a:rPr lang="da-DK" dirty="0">
                <a:solidFill>
                  <a:srgbClr val="FF5F5F"/>
                </a:solidFill>
              </a:rPr>
              <a:t>Træthed og påvirket bevidsthed</a:t>
            </a:r>
            <a:endParaRPr lang="da-DK" dirty="0">
              <a:solidFill>
                <a:srgbClr val="FF5F5F"/>
              </a:solidFill>
            </a:endParaRPr>
          </a:p>
          <a:p>
            <a:pPr lvl="2"/>
            <a:r>
              <a:rPr lang="da-DK" dirty="0">
                <a:solidFill>
                  <a:srgbClr val="FF5F5F"/>
                </a:solidFill>
              </a:rPr>
              <a:t>varierer fra let nedsat bevidsthedsniveau til koma (</a:t>
            </a:r>
            <a:r>
              <a:rPr lang="da-DK" dirty="0" err="1">
                <a:solidFill>
                  <a:srgbClr val="FF5F5F"/>
                </a:solidFill>
              </a:rPr>
              <a:t>ketoacidose</a:t>
            </a:r>
            <a:r>
              <a:rPr lang="da-DK" dirty="0">
                <a:solidFill>
                  <a:srgbClr val="FF5F5F"/>
                </a:solidFill>
              </a:rPr>
              <a:t>)</a:t>
            </a:r>
            <a:endParaRPr lang="da-DK" dirty="0">
              <a:solidFill>
                <a:srgbClr val="FF5F5F"/>
              </a:solidFill>
            </a:endParaRPr>
          </a:p>
          <a:p>
            <a:pPr lvl="1"/>
            <a:r>
              <a:rPr lang="en-US" altLang="da-DK" sz="1800" dirty="0">
                <a:solidFill>
                  <a:srgbClr val="FF5F5F"/>
                </a:solidFill>
              </a:rPr>
              <a:t>mm.</a:t>
            </a:r>
            <a:endParaRPr lang="da-DK" dirty="0">
              <a:solidFill>
                <a:srgbClr val="FF5F5F"/>
              </a:solidFill>
            </a:endParaRPr>
          </a:p>
          <a:p>
            <a:pPr lvl="0"/>
            <a:r>
              <a:rPr lang="en-US" altLang="da-DK" sz="2000" dirty="0">
                <a:solidFill>
                  <a:schemeClr val="bg1">
                    <a:lumMod val="95000"/>
                  </a:schemeClr>
                </a:solidFill>
              </a:rPr>
              <a:t>Giver symptomerne mening?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da-DK" sz="2800" dirty="0"/>
          </a:p>
          <a:p>
            <a:endParaRPr lang="da-DK" dirty="0"/>
          </a:p>
        </p:txBody>
      </p:sp>
      <p:sp>
        <p:nvSpPr>
          <p:cNvPr id="11" name="Subtitle 10"/>
          <p:cNvSpPr/>
          <p:nvPr>
            <p:ph type="subTitle" idx="1"/>
          </p:nvPr>
        </p:nvSpPr>
        <p:spPr>
          <a:xfrm>
            <a:off x="220281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12" name="Title 11"/>
          <p:cNvSpPr/>
          <p:nvPr>
            <p:ph type="title"/>
          </p:nvPr>
        </p:nvSpPr>
        <p:spPr>
          <a:xfrm>
            <a:off x="360680" y="179070"/>
            <a:ext cx="1842770" cy="359410"/>
          </a:xfrm>
        </p:spPr>
        <p:txBody>
          <a:bodyPr wrap="square"/>
          <a:p>
            <a:r>
              <a:rPr lang="en-US"/>
              <a:t>Diabetes: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635" y="1442085"/>
            <a:ext cx="583501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30835" y="596265"/>
            <a:ext cx="5631180" cy="589280"/>
          </a:xfrm>
        </p:spPr>
        <p:txBody>
          <a:bodyPr numCol="2">
            <a:normAutofit/>
          </a:bodyPr>
          <a:lstStyle/>
          <a:p>
            <a:r>
              <a:rPr lang="en-US" altLang="da-DK" sz="2400" dirty="0" err="1">
                <a:solidFill>
                  <a:schemeClr val="bg1">
                    <a:lumMod val="95000"/>
                  </a:schemeClr>
                </a:solidFill>
                <a:sym typeface="+mn-ea"/>
              </a:rPr>
              <a:t>Symptomer. Én gang til! :)</a:t>
            </a:r>
            <a:endParaRPr lang="en-US" altLang="da-DK" dirty="0"/>
          </a:p>
        </p:txBody>
      </p:sp>
      <p:sp>
        <p:nvSpPr>
          <p:cNvPr id="11" name="Subtitle 10"/>
          <p:cNvSpPr/>
          <p:nvPr>
            <p:ph type="subTitle" idx="1"/>
          </p:nvPr>
        </p:nvSpPr>
        <p:spPr>
          <a:xfrm>
            <a:off x="2202815" y="179070"/>
            <a:ext cx="6422390" cy="359410"/>
          </a:xfrm>
        </p:spPr>
        <p:txBody>
          <a:bodyPr/>
          <a:p>
            <a:r>
              <a:rPr lang="en-US"/>
              <a:t>Type 1-diabetes</a:t>
            </a:r>
            <a:endParaRPr lang="en-US"/>
          </a:p>
        </p:txBody>
      </p:sp>
      <p:sp>
        <p:nvSpPr>
          <p:cNvPr id="12" name="Title 11"/>
          <p:cNvSpPr/>
          <p:nvPr>
            <p:ph type="title"/>
          </p:nvPr>
        </p:nvSpPr>
        <p:spPr>
          <a:xfrm>
            <a:off x="360680" y="179070"/>
            <a:ext cx="1842770" cy="359410"/>
          </a:xfrm>
        </p:spPr>
        <p:txBody>
          <a:bodyPr wrap="square"/>
          <a:p>
            <a:r>
              <a:rPr lang="en-US"/>
              <a:t>Diabetes: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635" y="1428115"/>
            <a:ext cx="5835015" cy="3810000"/>
          </a:xfrm>
          <a:prstGeom prst="rect">
            <a:avLst/>
          </a:prstGeom>
        </p:spPr>
      </p:pic>
      <p:sp>
        <p:nvSpPr>
          <p:cNvPr id="5" name="Pladsholder til indhold 2"/>
          <p:cNvSpPr>
            <a:spLocks noGrp="1"/>
          </p:cNvSpPr>
          <p:nvPr/>
        </p:nvSpPr>
        <p:spPr>
          <a:xfrm>
            <a:off x="330835" y="1117600"/>
            <a:ext cx="5631180" cy="4851400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421640" marR="0" lvl="1" indent="-22606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626110" marR="0" lvl="2" indent="-22542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800100" marR="0" lvl="3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993775" marR="0" lvl="4" indent="-22733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/>
          </a:p>
        </p:txBody>
      </p:sp>
      <p:sp>
        <p:nvSpPr>
          <p:cNvPr id="7" name="Pladsholder til indhold 2"/>
          <p:cNvSpPr>
            <a:spLocks noGrp="1"/>
          </p:cNvSpPr>
          <p:nvPr/>
        </p:nvSpPr>
        <p:spPr>
          <a:xfrm>
            <a:off x="338455" y="1117600"/>
            <a:ext cx="5631180" cy="5361940"/>
          </a:xfrm>
          <a:prstGeom prst="rect">
            <a:avLst/>
          </a:prstGeom>
        </p:spPr>
        <p:txBody>
          <a:bodyPr vert="horz" lIns="0" tIns="0" rIns="0" bIns="0" numCol="2" rtlCol="0">
            <a:normAutofit fontScale="80000"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  <a:sym typeface="+mn-ea"/>
              </a:defRPr>
            </a:lvl1pPr>
            <a:lvl2pPr marL="421640" marR="0" lvl="1" indent="-22606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2pPr>
            <a:lvl3pPr marL="626110" marR="0" lvl="2" indent="-22542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3pPr>
            <a:lvl4pPr marL="800100" marR="0" lvl="3" indent="-226695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4pPr>
            <a:lvl5pPr marL="993775" marR="0" lvl="4" indent="-22733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Georgia" panose="02040502050405020303" charset="0"/>
                <a:ea typeface="+mn-ea"/>
                <a:cs typeface="Georgia" panose="02040502050405020303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sz="2400" dirty="0" err="1">
                <a:solidFill>
                  <a:schemeClr val="bg1">
                    <a:lumMod val="95000"/>
                  </a:schemeClr>
                </a:solidFill>
                <a:sym typeface="+mn-ea"/>
              </a:rPr>
              <a:t>Polyuri</a:t>
            </a:r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 (hyppig vandladning) </a:t>
            </a:r>
            <a:r>
              <a:rPr lang="da-DK" sz="240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 dehydrering 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Polydipsi (øget tørst)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Hovedpine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Vægttab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Øget appetit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Træthed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infektionstendens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Ingen… !</a:t>
            </a:r>
            <a:endParaRPr lang="da-DK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da-DK" sz="2400" b="1">
                <a:solidFill>
                  <a:schemeClr val="bg1">
                    <a:lumMod val="95000"/>
                  </a:schemeClr>
                </a:solidFill>
                <a:sym typeface="+mn-ea"/>
              </a:rPr>
              <a:t>Kliniske fund </a:t>
            </a:r>
            <a:endParaRPr lang="da-DK" sz="2400" b="1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da-DK" sz="2400" dirty="0" err="1">
                <a:solidFill>
                  <a:schemeClr val="bg1">
                    <a:lumMod val="95000"/>
                  </a:schemeClr>
                </a:solidFill>
                <a:sym typeface="+mn-ea"/>
              </a:rPr>
              <a:t>Urinstix</a:t>
            </a:r>
            <a:r>
              <a:rPr lang="da-DK" sz="2400">
                <a:solidFill>
                  <a:schemeClr val="bg1">
                    <a:lumMod val="95000"/>
                  </a:schemeClr>
                </a:solidFill>
                <a:sym typeface="+mn-ea"/>
              </a:rPr>
              <a:t> +GLU </a:t>
            </a:r>
            <a:endParaRPr lang="da-DK" sz="2400" dirty="0">
              <a:solidFill>
                <a:schemeClr val="bg1">
                  <a:lumMod val="9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Svamp forneden – hvorfor? </a:t>
            </a:r>
            <a:endParaRPr lang="da-DK" sz="2400" dirty="0">
              <a:solidFill>
                <a:schemeClr val="bg1">
                  <a:lumMod val="9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da-DK" sz="240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Ingen af disse fund er dog diagnostiske for DM </a:t>
            </a:r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b" anchorCtr="0">
        <a:normAutofit/>
      </a:bodyPr>
      <a:lstStyle>
        <a:defPPr lvl="0" algn="l">
          <a:lnSpc>
            <a:spcPct val="90000"/>
          </a:lnSpc>
          <a:buClrTx/>
          <a:buSzTx/>
          <a:buFontTx/>
          <a:defRPr lang="zh-CN" altLang="en-US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latin typeface="+mj-lt"/>
            <a:ea typeface="+mj-ea"/>
            <a:cs typeface="+mj-cs"/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b" anchorCtr="0">
        <a:normAutofit/>
      </a:bodyPr>
      <a:lstStyle>
        <a:defPPr lvl="0" algn="l">
          <a:lnSpc>
            <a:spcPct val="90000"/>
          </a:lnSpc>
          <a:buClrTx/>
          <a:buSzTx/>
          <a:buFontTx/>
          <a:defRPr lang="zh-CN" altLang="en-US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latin typeface="+mj-lt"/>
            <a:ea typeface="+mj-ea"/>
            <a:cs typeface="+mj-cs"/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b" anchorCtr="0">
        <a:normAutofit/>
      </a:bodyPr>
      <a:lstStyle>
        <a:defPPr lvl="0" algn="l">
          <a:lnSpc>
            <a:spcPct val="90000"/>
          </a:lnSpc>
          <a:buClrTx/>
          <a:buSzTx/>
          <a:buFontTx/>
          <a:defRPr lang="zh-CN" altLang="en-US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latin typeface="+mj-lt"/>
            <a:ea typeface="+mj-ea"/>
            <a:cs typeface="+mj-cs"/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21125</Words>
  <Application>WPS Presentation</Application>
  <PresentationFormat>Widescreen</PresentationFormat>
  <Paragraphs>892</Paragraphs>
  <Slides>68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68</vt:i4>
      </vt:variant>
    </vt:vector>
  </HeadingPairs>
  <TitlesOfParts>
    <vt:vector size="107" baseType="lpstr">
      <vt:lpstr>Arial</vt:lpstr>
      <vt:lpstr>SimSun</vt:lpstr>
      <vt:lpstr>Wingdings</vt:lpstr>
      <vt:lpstr>Univers Condensed</vt:lpstr>
      <vt:lpstr>Amiri</vt:lpstr>
      <vt:lpstr>Calisto MT</vt:lpstr>
      <vt:lpstr>Microsoft YaHei</vt:lpstr>
      <vt:lpstr>Droid Sans Fallback</vt:lpstr>
      <vt:lpstr>Arial Unicode MS</vt:lpstr>
      <vt:lpstr>Aptos</vt:lpstr>
      <vt:lpstr>Arial Black</vt:lpstr>
      <vt:lpstr>SimSun</vt:lpstr>
      <vt:lpstr>Latin Modern Roman Demi</vt:lpstr>
      <vt:lpstr>AR PL UMing CN</vt:lpstr>
      <vt:lpstr>Arimo</vt:lpstr>
      <vt:lpstr>Carlito</vt:lpstr>
      <vt:lpstr>Caladea</vt:lpstr>
      <vt:lpstr>C059</vt:lpstr>
      <vt:lpstr>CaskaydiaCove Nerd Font Mono</vt:lpstr>
      <vt:lpstr>CodeNewRoman Nerd Font Propo</vt:lpstr>
      <vt:lpstr>DejaVu Sans Condensed</vt:lpstr>
      <vt:lpstr>Fira Mono Medium</vt:lpstr>
      <vt:lpstr>Fira Mono</vt:lpstr>
      <vt:lpstr>Dingbats</vt:lpstr>
      <vt:lpstr>Fira Sans</vt:lpstr>
      <vt:lpstr>Fira Sans Compressed</vt:lpstr>
      <vt:lpstr>Fira Sans Compressed ExtraBold</vt:lpstr>
      <vt:lpstr>DejaVu Math TeX Gyre</vt:lpstr>
      <vt:lpstr>TeX Gyre Heros Cn</vt:lpstr>
      <vt:lpstr>TeX Gyre Heros</vt:lpstr>
      <vt:lpstr>TeX Gyre Bonum</vt:lpstr>
      <vt:lpstr>TeX Gyre Bonum Math</vt:lpstr>
      <vt:lpstr>TeX Gyre Adventor</vt:lpstr>
      <vt:lpstr>Century Schoolbook L</vt:lpstr>
      <vt:lpstr>Georgia</vt:lpstr>
      <vt:lpstr>Aptos Display</vt:lpstr>
      <vt:lpstr>1_UCL-master</vt:lpstr>
      <vt:lpstr>2_UCL-master</vt:lpstr>
      <vt:lpstr>3_UCL-master</vt:lpstr>
      <vt:lpstr>Undervisning UCL</vt:lpstr>
      <vt:lpstr>Dagens agenda </vt:lpstr>
      <vt:lpstr>Endokrinologi</vt:lpstr>
      <vt:lpstr>Diabetes </vt:lpstr>
      <vt:lpstr>Diabetes </vt:lpstr>
      <vt:lpstr>DM</vt:lpstr>
      <vt:lpstr>DM1</vt:lpstr>
      <vt:lpstr>DM1</vt:lpstr>
      <vt:lpstr>Diabetes:</vt:lpstr>
      <vt:lpstr>Ketoacidose</vt:lpstr>
      <vt:lpstr>Diabetes: Type 1-diabetes:</vt:lpstr>
      <vt:lpstr>PowerPoint 演示文稿</vt:lpstr>
      <vt:lpstr>DM1</vt:lpstr>
      <vt:lpstr>DM1</vt:lpstr>
      <vt:lpstr>Diabetes:</vt:lpstr>
      <vt:lpstr>Diabetes:</vt:lpstr>
      <vt:lpstr>Diabetes:</vt:lpstr>
      <vt:lpstr>Diabetes:</vt:lpstr>
      <vt:lpstr>DM1 vs. dm2</vt:lpstr>
      <vt:lpstr>Diabetes:</vt:lpstr>
      <vt:lpstr>Insulin resistens</vt:lpstr>
      <vt:lpstr>Diabetes:</vt:lpstr>
      <vt:lpstr>Diabetes:</vt:lpstr>
      <vt:lpstr>Diabetes:</vt:lpstr>
      <vt:lpstr>Diabetes:</vt:lpstr>
      <vt:lpstr>Case 1</vt:lpstr>
      <vt:lpstr>PowerPoint 演示文稿</vt:lpstr>
      <vt:lpstr>Thyroidea</vt:lpstr>
      <vt:lpstr>PowerPoint 演示文稿</vt:lpstr>
      <vt:lpstr>Thyroidea</vt:lpstr>
      <vt:lpstr>Hyperthyreose </vt:lpstr>
      <vt:lpstr>Hyperthyreose</vt:lpstr>
      <vt:lpstr>Hyperthyreose </vt:lpstr>
      <vt:lpstr>Hypothyreose</vt:lpstr>
      <vt:lpstr>Hypothyreose</vt:lpstr>
      <vt:lpstr>Hypothyreose </vt:lpstr>
      <vt:lpstr>PowerPoint 演示文稿</vt:lpstr>
      <vt:lpstr>Binyresygdomme</vt:lpstr>
      <vt:lpstr>Binyretumorer </vt:lpstr>
      <vt:lpstr>Cushings syndrom </vt:lpstr>
      <vt:lpstr>PowerPoint 演示文稿</vt:lpstr>
      <vt:lpstr>Binyrebarkinsufficiens </vt:lpstr>
      <vt:lpstr>Osteoporose </vt:lpstr>
      <vt:lpstr>Osteoporose</vt:lpstr>
      <vt:lpstr>Osteoporotisk sammenfald </vt:lpstr>
      <vt:lpstr>Case 2 </vt:lpstr>
      <vt:lpstr>PowerPoint 演示文稿</vt:lpstr>
      <vt:lpstr>Blodsygdomme </vt:lpstr>
      <vt:lpstr>Blodsygdomme </vt:lpstr>
      <vt:lpstr>Anæmier</vt:lpstr>
      <vt:lpstr>Anæmier</vt:lpstr>
      <vt:lpstr>PowerPoint 演示文稿</vt:lpstr>
      <vt:lpstr>Anæmier</vt:lpstr>
      <vt:lpstr>Anæmier</vt:lpstr>
      <vt:lpstr>Anæmier</vt:lpstr>
      <vt:lpstr>Anæmi</vt:lpstr>
      <vt:lpstr>Blodsygdomme</vt:lpstr>
      <vt:lpstr>Malign hæmatologi</vt:lpstr>
      <vt:lpstr>Malign hæmatologi </vt:lpstr>
      <vt:lpstr>Malign hæmatologi</vt:lpstr>
      <vt:lpstr>PowerPoint 演示文稿</vt:lpstr>
      <vt:lpstr>Malign hæmatologi</vt:lpstr>
      <vt:lpstr>Malign hæmatologi</vt:lpstr>
      <vt:lpstr>Malign hæmatologi</vt:lpstr>
      <vt:lpstr>Malign hæmatologi </vt:lpstr>
      <vt:lpstr>Malign hæmatologi </vt:lpstr>
      <vt:lpstr>Malign hæmatologi </vt:lpstr>
      <vt:lpstr>Case 3</vt:lpstr>
    </vt:vector>
  </TitlesOfParts>
  <Company>SDU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Andreas Ludvig Ohm Svendsen</dc:creator>
  <cp:lastModifiedBy>andreas</cp:lastModifiedBy>
  <cp:revision>57</cp:revision>
  <cp:lastPrinted>2025-05-20T14:43:10Z</cp:lastPrinted>
  <dcterms:created xsi:type="dcterms:W3CDTF">2025-05-20T14:43:10Z</dcterms:created>
  <dcterms:modified xsi:type="dcterms:W3CDTF">2025-05-20T14:43:10Z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